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934" r:id="rId2"/>
    <p:sldId id="940" r:id="rId3"/>
    <p:sldId id="942" r:id="rId4"/>
    <p:sldId id="941" r:id="rId5"/>
    <p:sldId id="936" r:id="rId6"/>
    <p:sldId id="880" r:id="rId7"/>
    <p:sldId id="879" r:id="rId8"/>
    <p:sldId id="889" r:id="rId9"/>
    <p:sldId id="857" r:id="rId10"/>
    <p:sldId id="881" r:id="rId11"/>
    <p:sldId id="882" r:id="rId12"/>
    <p:sldId id="858" r:id="rId13"/>
    <p:sldId id="862" r:id="rId14"/>
    <p:sldId id="883" r:id="rId15"/>
    <p:sldId id="911" r:id="rId16"/>
    <p:sldId id="870" r:id="rId17"/>
    <p:sldId id="867" r:id="rId18"/>
    <p:sldId id="887" r:id="rId19"/>
    <p:sldId id="894" r:id="rId20"/>
    <p:sldId id="915" r:id="rId21"/>
    <p:sldId id="918" r:id="rId22"/>
    <p:sldId id="932" r:id="rId23"/>
    <p:sldId id="926" r:id="rId24"/>
    <p:sldId id="916" r:id="rId25"/>
    <p:sldId id="929" r:id="rId26"/>
    <p:sldId id="917" r:id="rId27"/>
    <p:sldId id="928" r:id="rId28"/>
    <p:sldId id="931" r:id="rId29"/>
    <p:sldId id="920" r:id="rId30"/>
    <p:sldId id="919" r:id="rId31"/>
    <p:sldId id="921" r:id="rId32"/>
    <p:sldId id="923" r:id="rId33"/>
    <p:sldId id="924" r:id="rId34"/>
    <p:sldId id="933" r:id="rId35"/>
    <p:sldId id="925" r:id="rId36"/>
    <p:sldId id="937" r:id="rId37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3A90613-464F-471E-908A-36C4E08395C7}">
          <p14:sldIdLst>
            <p14:sldId id="934"/>
            <p14:sldId id="940"/>
            <p14:sldId id="942"/>
            <p14:sldId id="941"/>
            <p14:sldId id="936"/>
            <p14:sldId id="880"/>
            <p14:sldId id="879"/>
            <p14:sldId id="889"/>
            <p14:sldId id="857"/>
            <p14:sldId id="881"/>
            <p14:sldId id="882"/>
            <p14:sldId id="858"/>
            <p14:sldId id="862"/>
            <p14:sldId id="883"/>
            <p14:sldId id="911"/>
            <p14:sldId id="870"/>
            <p14:sldId id="867"/>
            <p14:sldId id="887"/>
            <p14:sldId id="894"/>
            <p14:sldId id="915"/>
            <p14:sldId id="918"/>
            <p14:sldId id="932"/>
            <p14:sldId id="926"/>
            <p14:sldId id="916"/>
            <p14:sldId id="929"/>
            <p14:sldId id="917"/>
            <p14:sldId id="928"/>
            <p14:sldId id="931"/>
            <p14:sldId id="920"/>
            <p14:sldId id="919"/>
            <p14:sldId id="921"/>
            <p14:sldId id="923"/>
            <p14:sldId id="924"/>
            <p14:sldId id="933"/>
            <p14:sldId id="925"/>
            <p14:sldId id="9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351"/>
    <a:srgbClr val="282F39"/>
    <a:srgbClr val="12D429"/>
    <a:srgbClr val="7D09DD"/>
    <a:srgbClr val="69CFF5"/>
    <a:srgbClr val="C2C923"/>
    <a:srgbClr val="CB1B4A"/>
    <a:srgbClr val="34BA89"/>
    <a:srgbClr val="FDD272"/>
    <a:srgbClr val="FF8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94669" autoAdjust="0"/>
  </p:normalViewPr>
  <p:slideViewPr>
    <p:cSldViewPr snapToGrid="0">
      <p:cViewPr>
        <p:scale>
          <a:sx n="100" d="100"/>
          <a:sy n="100" d="100"/>
        </p:scale>
        <p:origin x="408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39827387733591E-2"/>
          <c:y val="4.2652480518815518E-2"/>
          <c:w val="0.94953237974698435"/>
          <c:h val="0.77442547192702726"/>
        </c:manualLayout>
      </c:layout>
      <c:area3D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dLbl>
              <c:idx val="10"/>
              <c:tx>
                <c:rich>
                  <a:bodyPr/>
                  <a:lstStyle/>
                  <a:p>
                    <a:r>
                      <a:rPr lang="ru-RU"/>
                      <a:t>69,4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3-4C8D-921B-D8B2D7EF1B7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117,9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3-4C8D-921B-D8B2D7EF1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31.7</c:v>
                </c:pt>
                <c:pt idx="1">
                  <c:v>50.3</c:v>
                </c:pt>
                <c:pt idx="2">
                  <c:v>41.8</c:v>
                </c:pt>
                <c:pt idx="3">
                  <c:v>39.6</c:v>
                </c:pt>
                <c:pt idx="4">
                  <c:v>45.6</c:v>
                </c:pt>
                <c:pt idx="5">
                  <c:v>55.5</c:v>
                </c:pt>
                <c:pt idx="6">
                  <c:v>50.2</c:v>
                </c:pt>
                <c:pt idx="7">
                  <c:v>51.6</c:v>
                </c:pt>
                <c:pt idx="8">
                  <c:v>65.099999999999994</c:v>
                </c:pt>
                <c:pt idx="9">
                  <c:v>66.5</c:v>
                </c:pt>
                <c:pt idx="10">
                  <c:v>69.400000000000006</c:v>
                </c:pt>
                <c:pt idx="11">
                  <c:v>117.9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8E-4717-BAE5-457414B6D5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17,1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3-4C8D-921B-D8B2D7EF1B7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-0,2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3-4C8D-921B-D8B2D7EF1B7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121,1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3-4C8D-921B-D8B2D7EF1B7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67,5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33-4C8D-921B-D8B2D7EF1B7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33-4C8D-921B-D8B2D7EF1B7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/>
                      <a:t>78,4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33-4C8D-921B-D8B2D7EF1B7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/>
                      <a:t>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33-4C8D-921B-D8B2D7EF1B7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/>
                      <a:t>74,2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33-4C8D-921B-D8B2D7EF1B7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/>
                      <a:t>78,6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33-4C8D-921B-D8B2D7EF1B7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ru-RU"/>
                      <a:t>79,5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633-4C8D-921B-D8B2D7EF1B7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ru-RU"/>
                      <a:t>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633-4C8D-921B-D8B2D7EF1B7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ru-RU" dirty="0"/>
                      <a:t>1146,7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633-4C8D-921B-D8B2D7EF1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17.100000000000001</c:v>
                </c:pt>
                <c:pt idx="1">
                  <c:v>-0.2</c:v>
                </c:pt>
                <c:pt idx="2">
                  <c:v>121.1</c:v>
                </c:pt>
                <c:pt idx="3">
                  <c:v>67.5</c:v>
                </c:pt>
                <c:pt idx="4">
                  <c:v>62.6</c:v>
                </c:pt>
                <c:pt idx="5">
                  <c:v>78.400000000000006</c:v>
                </c:pt>
                <c:pt idx="6">
                  <c:v>99</c:v>
                </c:pt>
                <c:pt idx="7">
                  <c:v>74.2</c:v>
                </c:pt>
                <c:pt idx="8">
                  <c:v>78.599999999999994</c:v>
                </c:pt>
                <c:pt idx="9">
                  <c:v>79.5</c:v>
                </c:pt>
                <c:pt idx="10">
                  <c:v>87</c:v>
                </c:pt>
                <c:pt idx="11" formatCode="0">
                  <c:v>146.69999999999999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8E-4717-BAE5-457414B6D5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11"/>
              <c:layout>
                <c:manualLayout>
                  <c:x val="-4.2154566744730802E-2"/>
                  <c:y val="0.12455710613001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87-4915-9450-49B13C8790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41.3</c:v>
                </c:pt>
                <c:pt idx="1">
                  <c:v>75.099999999999994</c:v>
                </c:pt>
                <c:pt idx="2">
                  <c:v>74.099999999999994</c:v>
                </c:pt>
                <c:pt idx="3">
                  <c:v>69.5</c:v>
                </c:pt>
                <c:pt idx="4">
                  <c:v>88.6</c:v>
                </c:pt>
                <c:pt idx="5">
                  <c:v>99.3</c:v>
                </c:pt>
                <c:pt idx="6">
                  <c:v>97.2</c:v>
                </c:pt>
                <c:pt idx="7">
                  <c:v>94.5</c:v>
                </c:pt>
                <c:pt idx="8">
                  <c:v>83.5</c:v>
                </c:pt>
                <c:pt idx="9">
                  <c:v>96.1</c:v>
                </c:pt>
                <c:pt idx="10">
                  <c:v>89</c:v>
                </c:pt>
                <c:pt idx="11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8E-4717-BAE5-457414B6D5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51451136"/>
        <c:axId val="151452672"/>
        <c:axId val="0"/>
      </c:area3DChart>
      <c:catAx>
        <c:axId val="151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452672"/>
        <c:crosses val="autoZero"/>
        <c:auto val="1"/>
        <c:lblAlgn val="ctr"/>
        <c:lblOffset val="100"/>
        <c:noMultiLvlLbl val="0"/>
      </c:catAx>
      <c:valAx>
        <c:axId val="151452672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3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451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685759500802764E-2"/>
          <c:y val="0.84298491306199463"/>
          <c:w val="0.44773560174626331"/>
          <c:h val="6.3032619596496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0"/>
      <c:depthPercent val="100"/>
      <c:rAngAx val="0"/>
    </c:view3D>
    <c:floor>
      <c:thickness val="0"/>
      <c:spPr>
        <a:noFill/>
        <a:ln w="9525">
          <a:noFill/>
        </a:ln>
        <a:scene3d>
          <a:camera prst="orthographicFront"/>
          <a:lightRig rig="threePt" dir="t"/>
        </a:scene3d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90000">
                  <a:schemeClr val="accent1">
                    <a:lumMod val="75000"/>
                  </a:schemeClr>
                </a:gs>
                <a:gs pos="99000">
                  <a:schemeClr val="accent1">
                    <a:lumMod val="5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55-4D35-B009-996C88693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Category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C0-4088-AE62-82A316E2048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аренда имущества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99000">
                  <a:schemeClr val="accent1">
                    <a:lumMod val="60000"/>
                    <a:lumOff val="40000"/>
                  </a:schemeClr>
                </a:gs>
                <a:gs pos="99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Category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C0-4088-AE62-82A316E2048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продажа земли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85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55-4D35-B009-996C88693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Category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C0-4088-AE62-82A316E2048E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продажа имущества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9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0"/>
            </a:gradFill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0,1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55-4D35-B009-996C88693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Category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C0-4088-AE62-82A316E2048E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прочие</c:v>
                </c:pt>
              </c:strCache>
            </c:strRef>
          </c:tx>
          <c:spPr>
            <a:gradFill>
              <a:gsLst>
                <a:gs pos="0">
                  <a:srgbClr val="7030A0"/>
                </a:gs>
                <a:gs pos="80000">
                  <a:schemeClr val="bg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80000">
                    <a:schemeClr val="bg2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4FC0-4088-AE62-82A316E2048E}"/>
              </c:ext>
            </c:extLst>
          </c:dPt>
          <c:dLbls>
            <c:dLbl>
              <c:idx val="0"/>
              <c:layout>
                <c:manualLayout>
                  <c:x val="-1.2783200624536061E-7"/>
                  <c:y val="-4.177632495094849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defRPr>
                    </a:pPr>
                    <a:r>
                      <a:rPr lang="en-US" dirty="0"/>
                      <a:t>3,2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defRPr>
                    </a:pPr>
                    <a:endParaRPr lang="en-US" dirty="0"/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C0-4088-AE62-82A316E204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Category</c:v>
                </c:pt>
              </c:strCache>
            </c:strRef>
          </c:cat>
          <c:val>
            <c:numRef>
              <c:f>Tabelle1!$F$2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C0-4088-AE62-82A316E20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cylinder"/>
        <c:axId val="152493440"/>
        <c:axId val="152667264"/>
        <c:axId val="0"/>
      </c:bar3DChart>
      <c:catAx>
        <c:axId val="152493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2667264"/>
        <c:crosses val="autoZero"/>
        <c:auto val="1"/>
        <c:lblAlgn val="ctr"/>
        <c:lblOffset val="100"/>
        <c:noMultiLvlLbl val="0"/>
      </c:catAx>
      <c:valAx>
        <c:axId val="152667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2493440"/>
        <c:crosses val="autoZero"/>
        <c:crossBetween val="between"/>
      </c:valAx>
    </c:plotArea>
    <c:legend>
      <c:legendPos val="l"/>
      <c:overlay val="0"/>
      <c:txPr>
        <a:bodyPr/>
        <a:lstStyle/>
        <a:p>
          <a:pPr>
            <a:defRPr b="1" i="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 b="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75"/>
      <c:rotY val="20"/>
      <c:depthPercent val="5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534544783625322"/>
          <c:y val="7.3680912282753336E-2"/>
          <c:w val="0.91389432485322886"/>
          <c:h val="0.873711340206186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28634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chemeClr val="tx2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план 2025</c:v>
                </c:pt>
                <c:pt idx="1">
                  <c:v>прогноз 2026</c:v>
                </c:pt>
                <c:pt idx="2">
                  <c:v>прогноз 2027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F3ED-48E4-9BDB-5A61B889C9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0">
              <a:gsLst>
                <a:gs pos="0">
                  <a:srgbClr val="99CC00"/>
                </a:gs>
                <a:gs pos="100000">
                  <a:srgbClr val="008000"/>
                </a:gs>
              </a:gsLst>
              <a:lin ang="5400000" scaled="1"/>
            </a:gradFill>
            <a:ln w="28634">
              <a:noFill/>
            </a:ln>
          </c:spPr>
          <c:invertIfNegative val="0"/>
          <c:dLbls>
            <c:dLbl>
              <c:idx val="0"/>
              <c:layout>
                <c:manualLayout>
                  <c:x val="-3.817371981524989E-2"/>
                  <c:y val="-7.9317247129434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5A-4D2A-80DC-2B27D6659075}"/>
                </c:ext>
              </c:extLst>
            </c:dLbl>
            <c:dLbl>
              <c:idx val="1"/>
              <c:layout>
                <c:manualLayout>
                  <c:x val="-3.18114331793749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5A-4D2A-80DC-2B27D6659075}"/>
                </c:ext>
              </c:extLst>
            </c:dLbl>
            <c:dLbl>
              <c:idx val="2"/>
              <c:layout>
                <c:manualLayout>
                  <c:x val="-3.817371981524989E-2"/>
                  <c:y val="-4.847109108136272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5A-4D2A-80DC-2B27D6659075}"/>
                </c:ext>
              </c:extLst>
            </c:dLbl>
            <c:dLbl>
              <c:idx val="3"/>
              <c:layout>
                <c:manualLayout>
                  <c:x val="4.0294482027208291E-2"/>
                  <c:y val="8.4605063604729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ED-48E4-9BDB-5A61B889C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chemeClr val="tx2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план 2025</c:v>
                </c:pt>
                <c:pt idx="1">
                  <c:v>прогноз 2026</c:v>
                </c:pt>
                <c:pt idx="2">
                  <c:v>прогноз 2027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640.79999999999995</c:v>
                </c:pt>
                <c:pt idx="1">
                  <c:v>683.6</c:v>
                </c:pt>
                <c:pt idx="2">
                  <c:v>728.9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ED-48E4-9BDB-5A61B889C97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0">
              <a:gsLst>
                <a:gs pos="0">
                  <a:srgbClr val="3366FF"/>
                </a:gs>
                <a:gs pos="100000">
                  <a:srgbClr val="000080"/>
                </a:gs>
              </a:gsLst>
              <a:lin ang="5400000" scaled="1"/>
            </a:gradFill>
            <a:ln w="28634">
              <a:noFill/>
            </a:ln>
          </c:spPr>
          <c:invertIfNegative val="0"/>
          <c:dLbls>
            <c:dLbl>
              <c:idx val="0"/>
              <c:layout>
                <c:manualLayout>
                  <c:x val="-2.1207622119583289E-3"/>
                  <c:y val="-4.2302531802364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5A-4D2A-80DC-2B27D6659075}"/>
                </c:ext>
              </c:extLst>
            </c:dLbl>
            <c:dLbl>
              <c:idx val="1"/>
              <c:layout>
                <c:manualLayout>
                  <c:x val="-3.3932195391333304E-2"/>
                  <c:y val="-3.1726898851773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5A-4D2A-80DC-2B27D6659075}"/>
                </c:ext>
              </c:extLst>
            </c:dLbl>
            <c:dLbl>
              <c:idx val="2"/>
              <c:layout>
                <c:manualLayout>
                  <c:x val="-2.3328384331541555E-2"/>
                  <c:y val="-2.643908237647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5A-4D2A-80DC-2B27D66590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план 2025</c:v>
                </c:pt>
                <c:pt idx="1">
                  <c:v>прогноз 2026</c:v>
                </c:pt>
                <c:pt idx="2">
                  <c:v>прогноз 2027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804.7</c:v>
                </c:pt>
                <c:pt idx="1">
                  <c:v>856</c:v>
                </c:pt>
                <c:pt idx="2">
                  <c:v>924.8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ED-48E4-9BDB-5A61B889C97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мбт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22667741854154E-2"/>
                  <c:y val="1.057563295059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5A-4D2A-80DC-2B27D6659075}"/>
                </c:ext>
              </c:extLst>
            </c:dLbl>
            <c:dLbl>
              <c:idx val="1"/>
              <c:layout>
                <c:manualLayout>
                  <c:x val="3.3932195391333228E-2"/>
                  <c:y val="7.1385522416490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5A-4D2A-80DC-2B27D6659075}"/>
                </c:ext>
              </c:extLst>
            </c:dLbl>
            <c:dLbl>
              <c:idx val="2"/>
              <c:layout>
                <c:manualLayout>
                  <c:x val="5.7260579722874669E-2"/>
                  <c:y val="1.586344942588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5A-4D2A-80DC-2B27D66590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план 2025</c:v>
                </c:pt>
                <c:pt idx="1">
                  <c:v>прогноз 2026</c:v>
                </c:pt>
                <c:pt idx="2">
                  <c:v>прогноз 2027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124.1</c:v>
                </c:pt>
                <c:pt idx="1">
                  <c:v>118.3</c:v>
                </c:pt>
                <c:pt idx="2">
                  <c:v>122.3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A-4D2A-80DC-2B27D6659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00"/>
        <c:shape val="box"/>
        <c:axId val="153344256"/>
        <c:axId val="153423872"/>
        <c:axId val="0"/>
      </c:bar3DChart>
      <c:catAx>
        <c:axId val="15334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7159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3423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3423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3344256"/>
        <c:crosses val="autoZero"/>
        <c:crossBetween val="between"/>
      </c:valAx>
      <c:spPr>
        <a:noFill/>
        <a:ln w="286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ЧМР за 2018 год</c:v>
                </c:pt>
              </c:strCache>
            </c:strRef>
          </c:tx>
          <c:explosion val="14"/>
          <c:dPt>
            <c:idx val="0"/>
            <c:bubble3D val="0"/>
            <c:explosion val="58"/>
            <c:extLst>
              <c:ext xmlns:c16="http://schemas.microsoft.com/office/drawing/2014/chart" uri="{C3380CC4-5D6E-409C-BE32-E72D297353CC}">
                <c16:uniqueId val="{00000000-E155-4216-96A2-8B0E8E1657DD}"/>
              </c:ext>
            </c:extLst>
          </c:dPt>
          <c:dPt>
            <c:idx val="1"/>
            <c:bubble3D val="0"/>
            <c:explosion val="21"/>
            <c:extLst>
              <c:ext xmlns:c16="http://schemas.microsoft.com/office/drawing/2014/chart" uri="{C3380CC4-5D6E-409C-BE32-E72D297353CC}">
                <c16:uniqueId val="{00000001-E155-4216-96A2-8B0E8E1657DD}"/>
              </c:ext>
            </c:extLst>
          </c:dPt>
          <c:dPt>
            <c:idx val="2"/>
            <c:bubble3D val="0"/>
            <c:explosion val="19"/>
            <c:extLst>
              <c:ext xmlns:c16="http://schemas.microsoft.com/office/drawing/2014/chart" uri="{C3380CC4-5D6E-409C-BE32-E72D297353CC}">
                <c16:uniqueId val="{00000002-E155-4216-96A2-8B0E8E1657DD}"/>
              </c:ext>
            </c:extLst>
          </c:dPt>
          <c:dPt>
            <c:idx val="3"/>
            <c:bubble3D val="0"/>
            <c:explosion val="23"/>
            <c:extLst>
              <c:ext xmlns:c16="http://schemas.microsoft.com/office/drawing/2014/chart" uri="{C3380CC4-5D6E-409C-BE32-E72D297353CC}">
                <c16:uniqueId val="{00000003-E155-4216-96A2-8B0E8E1657DD}"/>
              </c:ext>
            </c:extLst>
          </c:dPt>
          <c:dPt>
            <c:idx val="4"/>
            <c:bubble3D val="0"/>
            <c:explosion val="25"/>
            <c:extLst>
              <c:ext xmlns:c16="http://schemas.microsoft.com/office/drawing/2014/chart" uri="{C3380CC4-5D6E-409C-BE32-E72D297353CC}">
                <c16:uniqueId val="{00000004-E155-4216-96A2-8B0E8E1657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культура</c:v>
                </c:pt>
                <c:pt idx="2">
                  <c:v>общегосударсвенные вопросы</c:v>
                </c:pt>
                <c:pt idx="3">
                  <c:v>межбюджетные транферты</c:v>
                </c:pt>
                <c:pt idx="4">
                  <c:v>социальная политика</c:v>
                </c:pt>
                <c:pt idx="5">
                  <c:v>национальная экономика</c:v>
                </c:pt>
                <c:pt idx="6">
                  <c:v>молодежная политика</c:v>
                </c:pt>
                <c:pt idx="7">
                  <c:v>остальные расходы</c:v>
                </c:pt>
                <c:pt idx="8">
                  <c:v>физкультура и спорт</c:v>
                </c:pt>
                <c:pt idx="9">
                  <c:v>ЖКХ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0.7340000000000001</c:v>
                </c:pt>
                <c:pt idx="1">
                  <c:v>7.0999999999999994E-2</c:v>
                </c:pt>
                <c:pt idx="2">
                  <c:v>4.9300000000000004E-2</c:v>
                </c:pt>
                <c:pt idx="3">
                  <c:v>2.5800000000000003E-2</c:v>
                </c:pt>
                <c:pt idx="4">
                  <c:v>2.0000000000000004E-2</c:v>
                </c:pt>
                <c:pt idx="5">
                  <c:v>1.2999999999999998E-2</c:v>
                </c:pt>
                <c:pt idx="6">
                  <c:v>1.8300000000000004E-2</c:v>
                </c:pt>
                <c:pt idx="7">
                  <c:v>7.6000000000000009E-3</c:v>
                </c:pt>
                <c:pt idx="8">
                  <c:v>5.1999999999999998E-2</c:v>
                </c:pt>
                <c:pt idx="9">
                  <c:v>9.0000000000000028E-3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55-4216-96A2-8B0E8E165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9447245626976E-2"/>
          <c:y val="0.17664031751467107"/>
          <c:w val="0.91665428645312186"/>
          <c:h val="0.57026626283766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среняя заработная плата в учреждениях культуры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031142172428933E-2"/>
                  <c:y val="5.3169372234131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2A-4AEF-868F-FC663F1411EB}"/>
                </c:ext>
              </c:extLst>
            </c:dLbl>
            <c:dLbl>
              <c:idx val="1"/>
              <c:layout>
                <c:manualLayout>
                  <c:x val="3.9093426517286681E-3"/>
                  <c:y val="5.8002951528143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2A-4AEF-868F-FC663F141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2023</c:v>
                </c:pt>
                <c:pt idx="1">
                  <c:v>6 мес 2024</c:v>
                </c:pt>
                <c:pt idx="2">
                  <c:v>прогноз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42890.2</c:v>
                </c:pt>
                <c:pt idx="1">
                  <c:v>43881.1</c:v>
                </c:pt>
                <c:pt idx="2">
                  <c:v>43911.759999999995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2A-4AEF-868F-FC663F1411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среняя заработная плата в учреждениях доп. Образования и спорта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9914880989759527E-2"/>
                  <c:y val="1.9334317176047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2A-4AEF-868F-FC663F1411EB}"/>
                </c:ext>
              </c:extLst>
            </c:dLbl>
            <c:dLbl>
              <c:idx val="1"/>
              <c:layout>
                <c:manualLayout>
                  <c:x val="-2.2152941693129036E-2"/>
                  <c:y val="-5.4997801559989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2A-4AEF-868F-FC663F141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2023</c:v>
                </c:pt>
                <c:pt idx="1">
                  <c:v>6 мес 2024</c:v>
                </c:pt>
                <c:pt idx="2">
                  <c:v>прогноз 2024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51010.9</c:v>
                </c:pt>
                <c:pt idx="1">
                  <c:v>60879.6</c:v>
                </c:pt>
                <c:pt idx="2">
                  <c:v>57562.9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2A-4AEF-868F-FC663F1411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среняя заработная плата в детких садах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555225159667413"/>
                  <c:y val="-4.43072983534185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2A-4AEF-868F-FC663F1411EB}"/>
                </c:ext>
              </c:extLst>
            </c:dLbl>
            <c:dLbl>
              <c:idx val="1"/>
              <c:layout>
                <c:manualLayout>
                  <c:x val="-7.8186853034573397E-3"/>
                  <c:y val="2.8305287524233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2A-4AEF-868F-FC663F1411EB}"/>
                </c:ext>
              </c:extLst>
            </c:dLbl>
            <c:dLbl>
              <c:idx val="2"/>
              <c:layout>
                <c:manualLayout>
                  <c:x val="3.1274741213829456E-2"/>
                  <c:y val="-0.10682893823496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F4-46FF-A0A5-993C7DC982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2023</c:v>
                </c:pt>
                <c:pt idx="1">
                  <c:v>6 мес 2024</c:v>
                </c:pt>
                <c:pt idx="2">
                  <c:v>прогноз 2024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44647.1</c:v>
                </c:pt>
                <c:pt idx="1">
                  <c:v>50099</c:v>
                </c:pt>
                <c:pt idx="2">
                  <c:v>51056.2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2A-4AEF-868F-FC663F1411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средняя заработная плата в школах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2521109424245143E-2"/>
                  <c:y val="-4.705134781283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2A-4AEF-868F-FC663F1411EB}"/>
                </c:ext>
              </c:extLst>
            </c:dLbl>
            <c:dLbl>
              <c:idx val="1"/>
              <c:layout>
                <c:manualLayout>
                  <c:x val="-2.7365398562100691E-2"/>
                  <c:y val="-4.2340429968951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2A-4AEF-868F-FC663F141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2023</c:v>
                </c:pt>
                <c:pt idx="1">
                  <c:v>6 мес 2024</c:v>
                </c:pt>
                <c:pt idx="2">
                  <c:v>прогноз 2024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51116.7</c:v>
                </c:pt>
                <c:pt idx="1">
                  <c:v>62105.8</c:v>
                </c:pt>
                <c:pt idx="2">
                  <c:v>60515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2A-4AEF-868F-FC663F141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786624"/>
        <c:axId val="155804800"/>
      </c:barChart>
      <c:catAx>
        <c:axId val="15578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804800"/>
        <c:crosses val="autoZero"/>
        <c:auto val="1"/>
        <c:lblAlgn val="ctr"/>
        <c:lblOffset val="100"/>
        <c:noMultiLvlLbl val="0"/>
      </c:catAx>
      <c:valAx>
        <c:axId val="155804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78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0317656151048"/>
          <c:y val="0.77664795816707777"/>
          <c:w val="0.48902500789051045"/>
          <c:h val="0.223352041832922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факт 2022</c:v>
                </c:pt>
              </c:strCache>
            </c:strRef>
          </c:tx>
          <c:spPr>
            <a:solidFill>
              <a:srgbClr val="E7CE39"/>
            </a:solidFill>
          </c:spPr>
          <c:invertIfNegative val="0"/>
          <c:dLbls>
            <c:dLbl>
              <c:idx val="0"/>
              <c:layout>
                <c:manualLayout>
                  <c:x val="-8.2001914238911313E-3"/>
                  <c:y val="0.12365290606797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DD-45B8-B602-47EBC509D641}"/>
                </c:ext>
              </c:extLst>
            </c:dLbl>
            <c:dLbl>
              <c:idx val="1"/>
              <c:layout>
                <c:manualLayout>
                  <c:x val="-1.5033684277133809E-2"/>
                  <c:y val="4.7558810026146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DD-45B8-B602-47EBC509D641}"/>
                </c:ext>
              </c:extLst>
            </c:dLbl>
            <c:dLbl>
              <c:idx val="2"/>
              <c:layout>
                <c:manualLayout>
                  <c:x val="-1.6400382847782294E-2"/>
                  <c:y val="2.3779405013073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DD-45B8-B602-47EBC509D641}"/>
                </c:ext>
              </c:extLst>
            </c:dLbl>
            <c:dLbl>
              <c:idx val="3"/>
              <c:layout>
                <c:manualLayout>
                  <c:x val="-2.5967272842321958E-2"/>
                  <c:y val="2.3779405013073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DD-45B8-B602-47EBC509D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JANUARI</c:v>
                </c:pt>
                <c:pt idx="1">
                  <c:v>JANUARI</c:v>
                </c:pt>
                <c:pt idx="2">
                  <c:v>JANUARI</c:v>
                </c:pt>
                <c:pt idx="3">
                  <c:v>JANUARI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42890.2</c:v>
                </c:pt>
                <c:pt idx="1">
                  <c:v>44647.1</c:v>
                </c:pt>
                <c:pt idx="2">
                  <c:v>51116.7</c:v>
                </c:pt>
                <c:pt idx="3">
                  <c:v>51010.9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D-45B8-B602-47EBC509D6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 9 мес</c:v>
                </c:pt>
              </c:strCache>
            </c:strRef>
          </c:tx>
          <c:spPr>
            <a:solidFill>
              <a:srgbClr val="34BA89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2"/>
              <c:layout>
                <c:manualLayout>
                  <c:x val="2.4600574271673333E-2"/>
                  <c:y val="3.0913226516994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7A-40B2-8A6C-C7DBFB9E1A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JANUARI</c:v>
                </c:pt>
                <c:pt idx="1">
                  <c:v>JANUARI</c:v>
                </c:pt>
                <c:pt idx="2">
                  <c:v>JANUARI</c:v>
                </c:pt>
                <c:pt idx="3">
                  <c:v>JANUARI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43881.1</c:v>
                </c:pt>
                <c:pt idx="1">
                  <c:v>50099</c:v>
                </c:pt>
                <c:pt idx="2">
                  <c:v>62105.8</c:v>
                </c:pt>
                <c:pt idx="3">
                  <c:v>60879.6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D-45B8-B602-47EBC509D6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оценка 2023</c:v>
                </c:pt>
              </c:strCache>
            </c:strRef>
          </c:tx>
          <c:spPr>
            <a:solidFill>
              <a:srgbClr val="FF8577"/>
            </a:solidFill>
          </c:spPr>
          <c:invertIfNegative val="0"/>
          <c:dLbls>
            <c:dLbl>
              <c:idx val="0"/>
              <c:layout>
                <c:manualLayout>
                  <c:x val="-5.4667942825941005E-3"/>
                  <c:y val="0.17358965659543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DD-45B8-B602-47EBC509D641}"/>
                </c:ext>
              </c:extLst>
            </c:dLbl>
            <c:dLbl>
              <c:idx val="1"/>
              <c:layout>
                <c:manualLayout>
                  <c:x val="4.10009571194557E-3"/>
                  <c:y val="0.147432311081053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DD-45B8-B602-47EBC509D641}"/>
                </c:ext>
              </c:extLst>
            </c:dLbl>
            <c:dLbl>
              <c:idx val="2"/>
              <c:layout>
                <c:manualLayout>
                  <c:x val="1.5033684277133755E-2"/>
                  <c:y val="0.20212494261112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5DD-45B8-B602-47EBC509D641}"/>
                </c:ext>
              </c:extLst>
            </c:dLbl>
            <c:dLbl>
              <c:idx val="3"/>
              <c:layout>
                <c:manualLayout>
                  <c:x val="8.2001914238910359E-3"/>
                  <c:y val="0.1260308465692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5DD-45B8-B602-47EBC509D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JANUARI</c:v>
                </c:pt>
                <c:pt idx="1">
                  <c:v>JANUARI</c:v>
                </c:pt>
                <c:pt idx="2">
                  <c:v>JANUARI</c:v>
                </c:pt>
                <c:pt idx="3">
                  <c:v>JANUARI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43911.759999999995</c:v>
                </c:pt>
                <c:pt idx="1">
                  <c:v>51056.2</c:v>
                </c:pt>
                <c:pt idx="2">
                  <c:v>60515</c:v>
                </c:pt>
                <c:pt idx="3">
                  <c:v>57562.9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DD-45B8-B602-47EBC509D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6078848"/>
        <c:axId val="156080384"/>
      </c:barChart>
      <c:catAx>
        <c:axId val="15607884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080384"/>
        <c:crosses val="autoZero"/>
        <c:auto val="1"/>
        <c:lblAlgn val="ctr"/>
        <c:lblOffset val="100"/>
        <c:noMultiLvlLbl val="0"/>
      </c:catAx>
      <c:valAx>
        <c:axId val="156080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078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82035125479538E-2"/>
          <c:y val="3.2611957168778606E-2"/>
          <c:w val="0.8777402976796117"/>
          <c:h val="0.8913065934545221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иные отрасли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2023 факт</c:v>
                </c:pt>
                <c:pt idx="1">
                  <c:v>2024 оценка</c:v>
                </c:pt>
                <c:pt idx="2">
                  <c:v>план 2025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2.2999999999999998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97-49F1-8C3F-4EC90B9807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культура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2023 факт</c:v>
                </c:pt>
                <c:pt idx="1">
                  <c:v>2024 оценка</c:v>
                </c:pt>
                <c:pt idx="2">
                  <c:v>план 2025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13.4</c:v>
                </c:pt>
                <c:pt idx="1">
                  <c:v>14.9</c:v>
                </c:pt>
                <c:pt idx="2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897-49F1-8C3F-4EC90B9807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спорт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2023 факт</c:v>
                </c:pt>
                <c:pt idx="1">
                  <c:v>2024 оценка</c:v>
                </c:pt>
                <c:pt idx="2">
                  <c:v>план 2025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15.3</c:v>
                </c:pt>
                <c:pt idx="1">
                  <c:v>15.7</c:v>
                </c:pt>
                <c:pt idx="2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897-49F1-8C3F-4EC90B9807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>
              <a:gsLst>
                <a:gs pos="100000">
                  <a:schemeClr val="accent4">
                    <a:alpha val="0"/>
                  </a:schemeClr>
                </a:gs>
                <a:gs pos="5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2023 факт</c:v>
                </c:pt>
                <c:pt idx="1">
                  <c:v>2024 оценка</c:v>
                </c:pt>
                <c:pt idx="2">
                  <c:v>план 2025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20.5</c:v>
                </c:pt>
                <c:pt idx="1">
                  <c:v>20.2</c:v>
                </c:pt>
                <c:pt idx="2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897-49F1-8C3F-4EC90B9807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6094848"/>
        <c:axId val="156209152"/>
        <c:axId val="3976256"/>
      </c:bar3DChart>
      <c:catAx>
        <c:axId val="15609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209152"/>
        <c:crosses val="autoZero"/>
        <c:auto val="1"/>
        <c:lblAlgn val="ctr"/>
        <c:lblOffset val="100"/>
        <c:noMultiLvlLbl val="0"/>
      </c:catAx>
      <c:valAx>
        <c:axId val="156209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6094848"/>
        <c:crosses val="autoZero"/>
        <c:crossBetween val="between"/>
      </c:valAx>
      <c:serAx>
        <c:axId val="3976256"/>
        <c:scaling>
          <c:orientation val="minMax"/>
        </c:scaling>
        <c:delete val="1"/>
        <c:axPos val="b"/>
        <c:majorTickMark val="out"/>
        <c:minorTickMark val="none"/>
        <c:tickLblPos val="nextTo"/>
        <c:crossAx val="156209152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764104568000318"/>
          <c:y val="0.39421487848460196"/>
          <c:w val="0.16508944360195291"/>
          <c:h val="0.54120785301351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961231200380013E-2"/>
          <c:y val="8.5416165042862865E-3"/>
          <c:w val="0.96603876879961958"/>
          <c:h val="0.7624393175315674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платных услуг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15.3</c:v>
                </c:pt>
                <c:pt idx="1">
                  <c:v>15.370000000000001</c:v>
                </c:pt>
                <c:pt idx="2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3-408D-9913-2E79335439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направлено на выплату заработной платы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8.4</c:v>
                </c:pt>
                <c:pt idx="1">
                  <c:v>7.9</c:v>
                </c:pt>
                <c:pt idx="2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3-408D-9913-2E7933543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513408"/>
        <c:axId val="156664960"/>
        <c:axId val="0"/>
      </c:bar3DChart>
      <c:catAx>
        <c:axId val="15651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664960"/>
        <c:crosses val="autoZero"/>
        <c:auto val="1"/>
        <c:lblAlgn val="ctr"/>
        <c:lblOffset val="100"/>
        <c:noMultiLvlLbl val="0"/>
      </c:catAx>
      <c:valAx>
        <c:axId val="156664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651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1970133078433682"/>
          <c:y val="0.86045789790145266"/>
          <c:w val="0.57807497434067345"/>
          <c:h val="0.139542102098547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961231200380013E-2"/>
          <c:y val="8.5416165042862865E-3"/>
          <c:w val="0.96603876879961958"/>
          <c:h val="0.7624393175315674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платных услуг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2.2999999999999998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3-408D-9913-2E79335439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направлено на выплату заработной платы</c:v>
                </c:pt>
              </c:strCache>
            </c:strRef>
          </c:tx>
          <c:spPr>
            <a:solidFill>
              <a:srgbClr val="13A28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0.9</c:v>
                </c:pt>
                <c:pt idx="1">
                  <c:v>0.2</c:v>
                </c:pt>
                <c:pt idx="2">
                  <c:v>1.9000000000000001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3-408D-9913-2E7933543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787456"/>
        <c:axId val="156788992"/>
        <c:axId val="0"/>
      </c:bar3DChart>
      <c:catAx>
        <c:axId val="15678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788992"/>
        <c:crosses val="autoZero"/>
        <c:auto val="1"/>
        <c:lblAlgn val="ctr"/>
        <c:lblOffset val="100"/>
        <c:noMultiLvlLbl val="0"/>
      </c:catAx>
      <c:valAx>
        <c:axId val="156788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678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2B192-9197-470F-9BF7-EE9CDB6E2B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687D90-3215-4D26-BBFF-7DE5744CCC5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Акцизы на автомобильный бензин, прямогонный бензин, </a:t>
          </a:r>
          <a:r>
            <a:rPr lang="ru-RU" b="1" dirty="0" err="1">
              <a:solidFill>
                <a:schemeClr val="tx1"/>
              </a:solidFill>
            </a:rPr>
            <a:t>диз</a:t>
          </a:r>
          <a:r>
            <a:rPr lang="ru-RU" b="1" dirty="0">
              <a:solidFill>
                <a:schemeClr val="tx1"/>
              </a:solidFill>
            </a:rPr>
            <a:t>. Топливо, моторные масла для дизельных и карбюраторных (инжекторных) двигателей, производимые на территории РФ  - 32477 тыс. руб.</a:t>
          </a:r>
        </a:p>
      </dgm:t>
    </dgm:pt>
    <dgm:pt modelId="{1D2C6C2B-CBE7-4164-AA01-957775CD582F}" type="parTrans" cxnId="{2780FEDC-BFB2-4E42-9958-AE021DE014E9}">
      <dgm:prSet/>
      <dgm:spPr/>
      <dgm:t>
        <a:bodyPr/>
        <a:lstStyle/>
        <a:p>
          <a:endParaRPr lang="ru-RU"/>
        </a:p>
      </dgm:t>
    </dgm:pt>
    <dgm:pt modelId="{84F7126D-B382-4C79-98A0-8BBC4CDD7AB0}" type="sibTrans" cxnId="{2780FEDC-BFB2-4E42-9958-AE021DE014E9}">
      <dgm:prSet/>
      <dgm:spPr/>
      <dgm:t>
        <a:bodyPr/>
        <a:lstStyle/>
        <a:p>
          <a:endParaRPr lang="ru-RU"/>
        </a:p>
      </dgm:t>
    </dgm:pt>
    <dgm:pt modelId="{0B893CE6-FF16-46F4-9F6E-640698D636CE}" type="pres">
      <dgm:prSet presAssocID="{23B2B192-9197-470F-9BF7-EE9CDB6E2B4C}" presName="Name0" presStyleCnt="0">
        <dgm:presLayoutVars>
          <dgm:chMax val="7"/>
          <dgm:chPref val="7"/>
          <dgm:dir/>
        </dgm:presLayoutVars>
      </dgm:prSet>
      <dgm:spPr/>
    </dgm:pt>
    <dgm:pt modelId="{D320D233-D5D1-4A4C-AECB-91A45F541A60}" type="pres">
      <dgm:prSet presAssocID="{23B2B192-9197-470F-9BF7-EE9CDB6E2B4C}" presName="Name1" presStyleCnt="0"/>
      <dgm:spPr/>
    </dgm:pt>
    <dgm:pt modelId="{115A796A-CA3A-4568-B0D6-6061507A884C}" type="pres">
      <dgm:prSet presAssocID="{23B2B192-9197-470F-9BF7-EE9CDB6E2B4C}" presName="cycle" presStyleCnt="0"/>
      <dgm:spPr/>
    </dgm:pt>
    <dgm:pt modelId="{338FB5EB-2DFB-4253-8C48-C4F345E7464A}" type="pres">
      <dgm:prSet presAssocID="{23B2B192-9197-470F-9BF7-EE9CDB6E2B4C}" presName="srcNode" presStyleLbl="node1" presStyleIdx="0" presStyleCnt="1"/>
      <dgm:spPr/>
    </dgm:pt>
    <dgm:pt modelId="{1EE076F4-D65A-4E2E-B463-7CD59F26731D}" type="pres">
      <dgm:prSet presAssocID="{23B2B192-9197-470F-9BF7-EE9CDB6E2B4C}" presName="conn" presStyleLbl="parChTrans1D2" presStyleIdx="0" presStyleCnt="1"/>
      <dgm:spPr/>
    </dgm:pt>
    <dgm:pt modelId="{93B5B82C-C7F6-474C-B8BE-4A39D6517F18}" type="pres">
      <dgm:prSet presAssocID="{23B2B192-9197-470F-9BF7-EE9CDB6E2B4C}" presName="extraNode" presStyleLbl="node1" presStyleIdx="0" presStyleCnt="1"/>
      <dgm:spPr/>
    </dgm:pt>
    <dgm:pt modelId="{72D6E0DC-F575-4C97-8480-84BF047519E5}" type="pres">
      <dgm:prSet presAssocID="{23B2B192-9197-470F-9BF7-EE9CDB6E2B4C}" presName="dstNode" presStyleLbl="node1" presStyleIdx="0" presStyleCnt="1"/>
      <dgm:spPr/>
    </dgm:pt>
    <dgm:pt modelId="{D559ED83-4803-446C-8094-36E01C2761AC}" type="pres">
      <dgm:prSet presAssocID="{20687D90-3215-4D26-BBFF-7DE5744CCC59}" presName="text_1" presStyleLbl="node1" presStyleIdx="0" presStyleCnt="1">
        <dgm:presLayoutVars>
          <dgm:bulletEnabled val="1"/>
        </dgm:presLayoutVars>
      </dgm:prSet>
      <dgm:spPr/>
    </dgm:pt>
    <dgm:pt modelId="{6B26D499-3199-4D5B-B63A-D5C85B20AADB}" type="pres">
      <dgm:prSet presAssocID="{20687D90-3215-4D26-BBFF-7DE5744CCC59}" presName="accent_1" presStyleCnt="0"/>
      <dgm:spPr/>
    </dgm:pt>
    <dgm:pt modelId="{8C377539-B5D8-4E79-81FD-2DBF5F79F6D0}" type="pres">
      <dgm:prSet presAssocID="{20687D90-3215-4D26-BBFF-7DE5744CCC59}" presName="accentRepeatNode" presStyleLbl="solidFgAcc1" presStyleIdx="0" presStyleCnt="1"/>
      <dgm:spPr/>
    </dgm:pt>
  </dgm:ptLst>
  <dgm:cxnLst>
    <dgm:cxn modelId="{1FC9426C-BBA1-4BD2-9966-101830024E90}" type="presOf" srcId="{23B2B192-9197-470F-9BF7-EE9CDB6E2B4C}" destId="{0B893CE6-FF16-46F4-9F6E-640698D636CE}" srcOrd="0" destOrd="0" presId="urn:microsoft.com/office/officeart/2008/layout/VerticalCurvedList"/>
    <dgm:cxn modelId="{1864F6AF-D08A-4A05-83A7-8889BA8B652A}" type="presOf" srcId="{84F7126D-B382-4C79-98A0-8BBC4CDD7AB0}" destId="{1EE076F4-D65A-4E2E-B463-7CD59F26731D}" srcOrd="0" destOrd="0" presId="urn:microsoft.com/office/officeart/2008/layout/VerticalCurvedList"/>
    <dgm:cxn modelId="{2C0915BE-63B9-434F-AC42-047DBC54B36A}" type="presOf" srcId="{20687D90-3215-4D26-BBFF-7DE5744CCC59}" destId="{D559ED83-4803-446C-8094-36E01C2761AC}" srcOrd="0" destOrd="0" presId="urn:microsoft.com/office/officeart/2008/layout/VerticalCurvedList"/>
    <dgm:cxn modelId="{2780FEDC-BFB2-4E42-9958-AE021DE014E9}" srcId="{23B2B192-9197-470F-9BF7-EE9CDB6E2B4C}" destId="{20687D90-3215-4D26-BBFF-7DE5744CCC59}" srcOrd="0" destOrd="0" parTransId="{1D2C6C2B-CBE7-4164-AA01-957775CD582F}" sibTransId="{84F7126D-B382-4C79-98A0-8BBC4CDD7AB0}"/>
    <dgm:cxn modelId="{63054C52-D22F-4A1F-850A-CD0AD172CF92}" type="presParOf" srcId="{0B893CE6-FF16-46F4-9F6E-640698D636CE}" destId="{D320D233-D5D1-4A4C-AECB-91A45F541A60}" srcOrd="0" destOrd="0" presId="urn:microsoft.com/office/officeart/2008/layout/VerticalCurvedList"/>
    <dgm:cxn modelId="{DEC1FE21-0F2D-49C7-B8E3-22B3CFDC99A3}" type="presParOf" srcId="{D320D233-D5D1-4A4C-AECB-91A45F541A60}" destId="{115A796A-CA3A-4568-B0D6-6061507A884C}" srcOrd="0" destOrd="0" presId="urn:microsoft.com/office/officeart/2008/layout/VerticalCurvedList"/>
    <dgm:cxn modelId="{17147E8F-3909-4FDC-80E8-75C2E5335498}" type="presParOf" srcId="{115A796A-CA3A-4568-B0D6-6061507A884C}" destId="{338FB5EB-2DFB-4253-8C48-C4F345E7464A}" srcOrd="0" destOrd="0" presId="urn:microsoft.com/office/officeart/2008/layout/VerticalCurvedList"/>
    <dgm:cxn modelId="{9AA32850-15C8-407D-945F-A518F16B68D7}" type="presParOf" srcId="{115A796A-CA3A-4568-B0D6-6061507A884C}" destId="{1EE076F4-D65A-4E2E-B463-7CD59F26731D}" srcOrd="1" destOrd="0" presId="urn:microsoft.com/office/officeart/2008/layout/VerticalCurvedList"/>
    <dgm:cxn modelId="{FD11072D-400C-4119-850B-2D287110B5FE}" type="presParOf" srcId="{115A796A-CA3A-4568-B0D6-6061507A884C}" destId="{93B5B82C-C7F6-474C-B8BE-4A39D6517F18}" srcOrd="2" destOrd="0" presId="urn:microsoft.com/office/officeart/2008/layout/VerticalCurvedList"/>
    <dgm:cxn modelId="{A8EC7D8E-458C-46FC-8266-2903FA408181}" type="presParOf" srcId="{115A796A-CA3A-4568-B0D6-6061507A884C}" destId="{72D6E0DC-F575-4C97-8480-84BF047519E5}" srcOrd="3" destOrd="0" presId="urn:microsoft.com/office/officeart/2008/layout/VerticalCurvedList"/>
    <dgm:cxn modelId="{873CDEDE-D3C7-4EEC-A04A-2ACB21D03464}" type="presParOf" srcId="{D320D233-D5D1-4A4C-AECB-91A45F541A60}" destId="{D559ED83-4803-446C-8094-36E01C2761AC}" srcOrd="1" destOrd="0" presId="urn:microsoft.com/office/officeart/2008/layout/VerticalCurvedList"/>
    <dgm:cxn modelId="{A02A50E0-E24A-40A8-99FF-9BEE00647741}" type="presParOf" srcId="{D320D233-D5D1-4A4C-AECB-91A45F541A60}" destId="{6B26D499-3199-4D5B-B63A-D5C85B20AADB}" srcOrd="2" destOrd="0" presId="urn:microsoft.com/office/officeart/2008/layout/VerticalCurvedList"/>
    <dgm:cxn modelId="{A4965658-BCAB-43B2-A4D5-3EFD3C415DF5}" type="presParOf" srcId="{6B26D499-3199-4D5B-B63A-D5C85B20AADB}" destId="{8C377539-B5D8-4E79-81FD-2DBF5F79F6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076F4-D65A-4E2E-B463-7CD59F26731D}">
      <dsp:nvSpPr>
        <dsp:cNvPr id="0" name=""/>
        <dsp:cNvSpPr/>
      </dsp:nvSpPr>
      <dsp:spPr>
        <a:xfrm>
          <a:off x="-2693519" y="-451273"/>
          <a:ext cx="3494835" cy="3494835"/>
        </a:xfrm>
        <a:prstGeom prst="blockArc">
          <a:avLst>
            <a:gd name="adj1" fmla="val 18900000"/>
            <a:gd name="adj2" fmla="val 2700000"/>
            <a:gd name="adj3" fmla="val 61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9ED83-4803-446C-8094-36E01C2761AC}">
      <dsp:nvSpPr>
        <dsp:cNvPr id="0" name=""/>
        <dsp:cNvSpPr/>
      </dsp:nvSpPr>
      <dsp:spPr>
        <a:xfrm>
          <a:off x="778089" y="673672"/>
          <a:ext cx="4718182" cy="1244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81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Акцизы на автомобильный бензин, прямогонный бензин, </a:t>
          </a:r>
          <a:r>
            <a:rPr lang="ru-RU" sz="1400" b="1" kern="1200" dirty="0" err="1">
              <a:solidFill>
                <a:schemeClr val="tx1"/>
              </a:solidFill>
            </a:rPr>
            <a:t>диз</a:t>
          </a:r>
          <a:r>
            <a:rPr lang="ru-RU" sz="1400" b="1" kern="1200" dirty="0">
              <a:solidFill>
                <a:schemeClr val="tx1"/>
              </a:solidFill>
            </a:rPr>
            <a:t>. Топливо, моторные масла для дизельных и карбюраторных (инжекторных) двигателей, производимые на территории РФ  - 32477 тыс. руб.</a:t>
          </a:r>
        </a:p>
      </dsp:txBody>
      <dsp:txXfrm>
        <a:off x="778089" y="673672"/>
        <a:ext cx="4718182" cy="1244942"/>
      </dsp:txXfrm>
    </dsp:sp>
    <dsp:sp modelId="{8C377539-B5D8-4E79-81FD-2DBF5F79F6D0}">
      <dsp:nvSpPr>
        <dsp:cNvPr id="0" name=""/>
        <dsp:cNvSpPr/>
      </dsp:nvSpPr>
      <dsp:spPr>
        <a:xfrm>
          <a:off x="0" y="518054"/>
          <a:ext cx="1556178" cy="1556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0.76919</cdr:y>
    </cdr:from>
    <cdr:to>
      <cdr:x>0.23333</cdr:x>
      <cdr:y>0.9763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69CAE58C-C80C-4003-93B6-03FAD0ED6B0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1524000" y="5275072"/>
          <a:ext cx="2133600" cy="1420368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0"/>
        </a:effectLst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0.06732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0" y="0"/>
          <a:ext cx="91440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Структура расходов бюджета ЧМР на 2025 год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0.28421</cdr:x>
      <cdr:y>0.30043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FFB6F692-3185-493D-A7E5-99AE7595D0D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030147" y="-1215342"/>
          <a:ext cx="2979109" cy="1620455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3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6A88D-4BAB-4803-8BB1-9CDA2260520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3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6E049-5209-4C5F-9304-69FE7C7B8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7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16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5472385" y="7013080"/>
            <a:ext cx="4180817" cy="3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16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6963" y="554038"/>
            <a:ext cx="4921250" cy="276860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7098" y="3505258"/>
            <a:ext cx="7079011" cy="3320771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0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25.02.2025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2753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25/02/2025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25/02/2025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pPr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0001202407120009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92D050"/>
                </a:solidFill>
              </a:rPr>
              <a:t> </a:t>
            </a:r>
            <a:r>
              <a:rPr lang="ru-RU" sz="1400" b="1" u="sng" dirty="0">
                <a:solidFill>
                  <a:srgbClr val="92D050"/>
                </a:solidFill>
              </a:rPr>
              <a:t>ТЕРМИНЫ, ИСПОЛЬЗУЕМЫЕ В СВЕДЕНИЯХ : </a:t>
            </a:r>
            <a:endParaRPr lang="ru-RU" sz="1400" dirty="0">
              <a:solidFill>
                <a:srgbClr val="92D050"/>
              </a:solidFill>
            </a:endParaRPr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Бюджет</a:t>
            </a:r>
            <a:r>
              <a:rPr lang="ru-RU" sz="1400" dirty="0">
                <a:solidFill>
                  <a:schemeClr val="bg1"/>
                </a:solidFill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Дефицит бюджета</a:t>
            </a:r>
            <a:r>
              <a:rPr lang="ru-RU" sz="1400" dirty="0">
                <a:solidFill>
                  <a:schemeClr val="bg1"/>
                </a:solidFill>
              </a:rPr>
              <a:t> - превышение расходов бюджета над его доходами;</a:t>
            </a:r>
          </a:p>
          <a:p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Профицит бюджета</a:t>
            </a:r>
            <a:r>
              <a:rPr lang="ru-RU" sz="1400" dirty="0">
                <a:solidFill>
                  <a:schemeClr val="bg1"/>
                </a:solidFill>
              </a:rPr>
              <a:t> - превышение доходов бюджета над его расходами</a:t>
            </a:r>
          </a:p>
          <a:p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Межбюджетные трансферты</a:t>
            </a:r>
            <a:r>
              <a:rPr lang="ru-RU" sz="1400" dirty="0">
                <a:solidFill>
                  <a:schemeClr val="bg1"/>
                </a:solidFill>
              </a:rPr>
              <a:t> 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Дотации</a:t>
            </a:r>
            <a:r>
              <a:rPr lang="ru-RU" sz="1400" dirty="0">
                <a:solidFill>
                  <a:schemeClr val="bg1"/>
                </a:solidFill>
              </a:rPr>
              <a:t> - межбюджетные трансферты, предоставляемые на безвозмездной и безвозвратной основе без установления направлений их использования;</a:t>
            </a:r>
          </a:p>
          <a:p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Субвенции</a:t>
            </a:r>
            <a:r>
              <a:rPr lang="ru-RU" sz="1400" dirty="0">
                <a:solidFill>
                  <a:schemeClr val="bg1"/>
                </a:solidFill>
              </a:rPr>
              <a:t> - под субвенциями местным бюджетам из бюджета субъекта Российской Федерации понимаются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порядке;</a:t>
            </a:r>
          </a:p>
          <a:p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Субсидии</a:t>
            </a:r>
            <a:r>
              <a:rPr lang="ru-RU" sz="1400" dirty="0">
                <a:solidFill>
                  <a:schemeClr val="bg1"/>
                </a:solidFill>
              </a:rPr>
              <a:t> -  под субсидиями местным бюджетам из бюджета субъекта Российской Федерации понимаются межбюджетные трансферты, предоставляемые бюджетам муниципальных образований в целях </a:t>
            </a:r>
            <a:r>
              <a:rPr lang="ru-RU" sz="1400" dirty="0" err="1">
                <a:solidFill>
                  <a:schemeClr val="bg1"/>
                </a:solidFill>
              </a:rPr>
              <a:t>софинансирования</a:t>
            </a:r>
            <a:r>
              <a:rPr lang="ru-RU" sz="1400" dirty="0">
                <a:solidFill>
                  <a:schemeClr val="bg1"/>
                </a:solidFill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  <a:p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Прогноз социально-экономического развития района  </a:t>
            </a:r>
            <a:r>
              <a:rPr lang="ru-RU" sz="1400" dirty="0">
                <a:solidFill>
                  <a:schemeClr val="bg1"/>
                </a:solidFill>
              </a:rPr>
              <a:t>- документ, на основе которого составляется проект бюджета района, разрабатываемый на три года (очередной финансовый год и плановый период) в порядке, установленном  местной администрацией, путем уточнения параметров планового периода и добавления параметров второго года планового периода, отражающий изменение основных характеристик проекта бюджета района. </a:t>
            </a:r>
          </a:p>
        </p:txBody>
      </p:sp>
    </p:spTree>
    <p:extLst>
      <p:ext uri="{BB962C8B-B14F-4D97-AF65-F5344CB8AC3E}">
        <p14:creationId xmlns:p14="http://schemas.microsoft.com/office/powerpoint/2010/main" val="12052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026" name="Picture 2" descr="Z:\Лена\НДФЛ 5 к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66" y="1608992"/>
            <a:ext cx="8751276" cy="51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723" y="468597"/>
            <a:ext cx="10665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92D050"/>
                </a:solidFill>
              </a:rPr>
              <a:t>Начиная с 2025 года, вводятся новые дифференцированные налоговые   ставки НДФЛ (Федеральный закон </a:t>
            </a:r>
            <a:r>
              <a:rPr lang="ru-RU" sz="2300" dirty="0">
                <a:solidFill>
                  <a:srgbClr val="92D050"/>
                </a:solidFill>
                <a:hlinkClick r:id="rId3"/>
              </a:rPr>
              <a:t>от 12.07.2024 № 176-ФЗ</a:t>
            </a:r>
            <a:r>
              <a:rPr lang="ru-RU" sz="2300" dirty="0">
                <a:solidFill>
                  <a:srgbClr val="92D050"/>
                </a:solidFill>
              </a:rPr>
              <a:t>).</a:t>
            </a:r>
            <a:r>
              <a:rPr lang="ru-RU" sz="2300" dirty="0"/>
              <a:t> </a:t>
            </a:r>
            <a:endParaRPr lang="ru-RU" sz="23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2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7C52FA-37BA-4A12-A7AC-BA88C9060422}"/>
              </a:ext>
            </a:extLst>
          </p:cNvPr>
          <p:cNvSpPr/>
          <p:nvPr/>
        </p:nvSpPr>
        <p:spPr>
          <a:xfrm>
            <a:off x="2015302" y="1624675"/>
            <a:ext cx="1010652" cy="9203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AE4122A5-78CC-4B60-B043-DBF8A267138D}"/>
              </a:ext>
            </a:extLst>
          </p:cNvPr>
          <p:cNvSpPr>
            <a:spLocks/>
          </p:cNvSpPr>
          <p:nvPr/>
        </p:nvSpPr>
        <p:spPr bwMode="auto">
          <a:xfrm>
            <a:off x="3115972" y="1623400"/>
            <a:ext cx="5608838" cy="1317080"/>
          </a:xfrm>
          <a:custGeom>
            <a:avLst/>
            <a:gdLst>
              <a:gd name="T0" fmla="*/ 2085 w 2085"/>
              <a:gd name="T1" fmla="*/ 0 h 1142"/>
              <a:gd name="T2" fmla="*/ 0 w 2085"/>
              <a:gd name="T3" fmla="*/ 0 h 1142"/>
              <a:gd name="T4" fmla="*/ 0 w 2085"/>
              <a:gd name="T5" fmla="*/ 798 h 1142"/>
              <a:gd name="T6" fmla="*/ 1591 w 2085"/>
              <a:gd name="T7" fmla="*/ 798 h 1142"/>
              <a:gd name="T8" fmla="*/ 1763 w 2085"/>
              <a:gd name="T9" fmla="*/ 1142 h 1142"/>
              <a:gd name="T10" fmla="*/ 1935 w 2085"/>
              <a:gd name="T11" fmla="*/ 798 h 1142"/>
              <a:gd name="T12" fmla="*/ 2085 w 2085"/>
              <a:gd name="T13" fmla="*/ 798 h 1142"/>
              <a:gd name="T14" fmla="*/ 2085 w 2085"/>
              <a:gd name="T15" fmla="*/ 0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1142">
                <a:moveTo>
                  <a:pt x="2085" y="0"/>
                </a:moveTo>
                <a:lnTo>
                  <a:pt x="0" y="0"/>
                </a:lnTo>
                <a:lnTo>
                  <a:pt x="0" y="798"/>
                </a:lnTo>
                <a:lnTo>
                  <a:pt x="1591" y="798"/>
                </a:lnTo>
                <a:lnTo>
                  <a:pt x="1763" y="1142"/>
                </a:lnTo>
                <a:lnTo>
                  <a:pt x="1935" y="798"/>
                </a:lnTo>
                <a:lnTo>
                  <a:pt x="2085" y="798"/>
                </a:lnTo>
                <a:lnTo>
                  <a:pt x="20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F8B396F8-791B-4581-A5F2-B483C8D6E679}"/>
              </a:ext>
            </a:extLst>
          </p:cNvPr>
          <p:cNvSpPr>
            <a:spLocks/>
          </p:cNvSpPr>
          <p:nvPr/>
        </p:nvSpPr>
        <p:spPr bwMode="auto">
          <a:xfrm>
            <a:off x="3115972" y="2655511"/>
            <a:ext cx="5608838" cy="1321693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5">
            <a:extLst>
              <a:ext uri="{FF2B5EF4-FFF2-40B4-BE49-F238E27FC236}">
                <a16:creationId xmlns:a16="http://schemas.microsoft.com/office/drawing/2014/main" id="{1033C80E-A86A-4A87-BBBD-66563BF0F751}"/>
              </a:ext>
            </a:extLst>
          </p:cNvPr>
          <p:cNvSpPr>
            <a:spLocks/>
          </p:cNvSpPr>
          <p:nvPr/>
        </p:nvSpPr>
        <p:spPr bwMode="auto">
          <a:xfrm>
            <a:off x="3103446" y="4749499"/>
            <a:ext cx="5608838" cy="920341"/>
          </a:xfrm>
          <a:custGeom>
            <a:avLst/>
            <a:gdLst>
              <a:gd name="T0" fmla="*/ 1955 w 2085"/>
              <a:gd name="T1" fmla="*/ 0 h 798"/>
              <a:gd name="T2" fmla="*/ 1763 w 2085"/>
              <a:gd name="T3" fmla="*/ 385 h 798"/>
              <a:gd name="T4" fmla="*/ 1570 w 2085"/>
              <a:gd name="T5" fmla="*/ 0 h 798"/>
              <a:gd name="T6" fmla="*/ 0 w 2085"/>
              <a:gd name="T7" fmla="*/ 0 h 798"/>
              <a:gd name="T8" fmla="*/ 0 w 2085"/>
              <a:gd name="T9" fmla="*/ 798 h 798"/>
              <a:gd name="T10" fmla="*/ 2085 w 2085"/>
              <a:gd name="T11" fmla="*/ 798 h 798"/>
              <a:gd name="T12" fmla="*/ 2085 w 2085"/>
              <a:gd name="T13" fmla="*/ 0 h 798"/>
              <a:gd name="T14" fmla="*/ 1955 w 2085"/>
              <a:gd name="T1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798">
                <a:moveTo>
                  <a:pt x="1955" y="0"/>
                </a:moveTo>
                <a:lnTo>
                  <a:pt x="1763" y="385"/>
                </a:lnTo>
                <a:lnTo>
                  <a:pt x="1570" y="0"/>
                </a:lnTo>
                <a:lnTo>
                  <a:pt x="0" y="0"/>
                </a:lnTo>
                <a:lnTo>
                  <a:pt x="0" y="798"/>
                </a:lnTo>
                <a:lnTo>
                  <a:pt x="2085" y="798"/>
                </a:lnTo>
                <a:lnTo>
                  <a:pt x="2085" y="0"/>
                </a:lnTo>
                <a:lnTo>
                  <a:pt x="195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F69CC111-94F8-4E02-835E-1D31C22E0602}"/>
              </a:ext>
            </a:extLst>
          </p:cNvPr>
          <p:cNvSpPr>
            <a:spLocks/>
          </p:cNvSpPr>
          <p:nvPr/>
        </p:nvSpPr>
        <p:spPr bwMode="auto">
          <a:xfrm>
            <a:off x="3103446" y="3670127"/>
            <a:ext cx="5608838" cy="1521556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7A1001-DA70-4E7E-8DA0-DACD7447E25F}"/>
              </a:ext>
            </a:extLst>
          </p:cNvPr>
          <p:cNvSpPr/>
          <p:nvPr/>
        </p:nvSpPr>
        <p:spPr>
          <a:xfrm>
            <a:off x="2015302" y="2649141"/>
            <a:ext cx="1010652" cy="920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95246D-2A38-404A-93C6-1F2E97B0A3A0}"/>
              </a:ext>
            </a:extLst>
          </p:cNvPr>
          <p:cNvSpPr/>
          <p:nvPr/>
        </p:nvSpPr>
        <p:spPr>
          <a:xfrm>
            <a:off x="2015302" y="3682075"/>
            <a:ext cx="1010652" cy="9203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49F47D-18E5-499D-80DF-2D51A3FDA800}"/>
              </a:ext>
            </a:extLst>
          </p:cNvPr>
          <p:cNvSpPr/>
          <p:nvPr/>
        </p:nvSpPr>
        <p:spPr>
          <a:xfrm>
            <a:off x="2015302" y="4749499"/>
            <a:ext cx="1010652" cy="8900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3276708" y="1782735"/>
            <a:ext cx="4076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ООО ПКФ «БЕТАР»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64E5A0-0AAD-459C-A73A-5D7E7B6626CD}"/>
              </a:ext>
            </a:extLst>
          </p:cNvPr>
          <p:cNvSpPr txBox="1"/>
          <p:nvPr/>
        </p:nvSpPr>
        <p:spPr>
          <a:xfrm>
            <a:off x="3387382" y="2766134"/>
            <a:ext cx="5092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ООО «Новые технологии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»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E62F1D-74E4-4B10-A569-DD2CAFE642AA}"/>
              </a:ext>
            </a:extLst>
          </p:cNvPr>
          <p:cNvSpPr txBox="1"/>
          <p:nvPr/>
        </p:nvSpPr>
        <p:spPr>
          <a:xfrm>
            <a:off x="3033722" y="4096011"/>
            <a:ext cx="5899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ООО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« Пивоваренный завод Белый Кремль»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441979-08AB-4001-B79A-B20846FC7E61}"/>
              </a:ext>
            </a:extLst>
          </p:cNvPr>
          <p:cNvSpPr txBox="1"/>
          <p:nvPr/>
        </p:nvSpPr>
        <p:spPr>
          <a:xfrm>
            <a:off x="3941235" y="4864206"/>
            <a:ext cx="35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ООО НТЦ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«Восток»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8830969" y="1624675"/>
            <a:ext cx="1010652" cy="9203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  <a:latin typeface="Calibri" panose="020F0502020204030204"/>
              </a:rPr>
              <a:t>12731,0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29FBA5-B1BE-4E42-A72F-265C18D5BB2A}"/>
              </a:ext>
            </a:extLst>
          </p:cNvPr>
          <p:cNvSpPr/>
          <p:nvPr/>
        </p:nvSpPr>
        <p:spPr>
          <a:xfrm>
            <a:off x="8830969" y="2649141"/>
            <a:ext cx="1010652" cy="920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  <a:latin typeface="Calibri" panose="020F0502020204030204"/>
              </a:rPr>
              <a:t>35994,1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142877E-6473-4754-AF49-0AE2815393A5}"/>
              </a:ext>
            </a:extLst>
          </p:cNvPr>
          <p:cNvSpPr/>
          <p:nvPr/>
        </p:nvSpPr>
        <p:spPr>
          <a:xfrm>
            <a:off x="8830969" y="3682075"/>
            <a:ext cx="1010652" cy="9203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  <a:latin typeface="Calibri" panose="020F0502020204030204"/>
              </a:rPr>
              <a:t>12875,5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385F95-B667-4C6C-AC8D-2F87BD2350AF}"/>
              </a:ext>
            </a:extLst>
          </p:cNvPr>
          <p:cNvSpPr/>
          <p:nvPr/>
        </p:nvSpPr>
        <p:spPr>
          <a:xfrm>
            <a:off x="8830969" y="4719242"/>
            <a:ext cx="1010652" cy="9203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FFFFFF"/>
                </a:solidFill>
                <a:latin typeface="Calibri" panose="020F0502020204030204"/>
              </a:rPr>
              <a:t>27931,2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49236" y="168971"/>
            <a:ext cx="10316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платежей крупных предприятий по НДФЛ в текущем году в сравнении с 2023 годом г. в тыс. руб.</a:t>
            </a:r>
          </a:p>
        </p:txBody>
      </p:sp>
      <p:sp>
        <p:nvSpPr>
          <p:cNvPr id="57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10001610" y="1624675"/>
            <a:ext cx="1010652" cy="9203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  <a:latin typeface="Calibri" panose="020F0502020204030204"/>
              </a:rPr>
              <a:t>127,5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8" name="Rectangle 46">
            <a:extLst>
              <a:ext uri="{FF2B5EF4-FFF2-40B4-BE49-F238E27FC236}">
                <a16:creationId xmlns:a16="http://schemas.microsoft.com/office/drawing/2014/main" id="{FC29FBA5-B1BE-4E42-A72F-265C18D5BB2A}"/>
              </a:ext>
            </a:extLst>
          </p:cNvPr>
          <p:cNvSpPr/>
          <p:nvPr/>
        </p:nvSpPr>
        <p:spPr>
          <a:xfrm>
            <a:off x="10001610" y="2652590"/>
            <a:ext cx="1010652" cy="920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240,5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47">
            <a:extLst>
              <a:ext uri="{FF2B5EF4-FFF2-40B4-BE49-F238E27FC236}">
                <a16:creationId xmlns:a16="http://schemas.microsoft.com/office/drawing/2014/main" id="{F142877E-6473-4754-AF49-0AE2815393A5}"/>
              </a:ext>
            </a:extLst>
          </p:cNvPr>
          <p:cNvSpPr/>
          <p:nvPr/>
        </p:nvSpPr>
        <p:spPr>
          <a:xfrm>
            <a:off x="10040078" y="3685751"/>
            <a:ext cx="1010652" cy="9203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167,4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48">
            <a:extLst>
              <a:ext uri="{FF2B5EF4-FFF2-40B4-BE49-F238E27FC236}">
                <a16:creationId xmlns:a16="http://schemas.microsoft.com/office/drawing/2014/main" id="{FB385F95-B667-4C6C-AC8D-2F87BD2350AF}"/>
              </a:ext>
            </a:extLst>
          </p:cNvPr>
          <p:cNvSpPr/>
          <p:nvPr/>
        </p:nvSpPr>
        <p:spPr>
          <a:xfrm>
            <a:off x="10039811" y="4729596"/>
            <a:ext cx="1010652" cy="9203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213,1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02" y="1623400"/>
            <a:ext cx="992622" cy="9216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86" y="4797307"/>
            <a:ext cx="792083" cy="723206"/>
          </a:xfrm>
          <a:prstGeom prst="rect">
            <a:avLst/>
          </a:prstGeom>
        </p:spPr>
      </p:pic>
      <p:sp>
        <p:nvSpPr>
          <p:cNvPr id="30" name="Freeform 13">
            <a:extLst>
              <a:ext uri="{FF2B5EF4-FFF2-40B4-BE49-F238E27FC236}">
                <a16:creationId xmlns:a16="http://schemas.microsoft.com/office/drawing/2014/main" id="{AE4122A5-78CC-4B60-B043-DBF8A267138D}"/>
              </a:ext>
            </a:extLst>
          </p:cNvPr>
          <p:cNvSpPr>
            <a:spLocks/>
          </p:cNvSpPr>
          <p:nvPr/>
        </p:nvSpPr>
        <p:spPr bwMode="auto">
          <a:xfrm>
            <a:off x="3103446" y="5718212"/>
            <a:ext cx="5608838" cy="1024466"/>
          </a:xfrm>
          <a:custGeom>
            <a:avLst/>
            <a:gdLst>
              <a:gd name="T0" fmla="*/ 2085 w 2085"/>
              <a:gd name="T1" fmla="*/ 0 h 1142"/>
              <a:gd name="T2" fmla="*/ 0 w 2085"/>
              <a:gd name="T3" fmla="*/ 0 h 1142"/>
              <a:gd name="T4" fmla="*/ 0 w 2085"/>
              <a:gd name="T5" fmla="*/ 798 h 1142"/>
              <a:gd name="T6" fmla="*/ 1591 w 2085"/>
              <a:gd name="T7" fmla="*/ 798 h 1142"/>
              <a:gd name="T8" fmla="*/ 1763 w 2085"/>
              <a:gd name="T9" fmla="*/ 1142 h 1142"/>
              <a:gd name="T10" fmla="*/ 1935 w 2085"/>
              <a:gd name="T11" fmla="*/ 798 h 1142"/>
              <a:gd name="T12" fmla="*/ 2085 w 2085"/>
              <a:gd name="T13" fmla="*/ 798 h 1142"/>
              <a:gd name="T14" fmla="*/ 2085 w 2085"/>
              <a:gd name="T15" fmla="*/ 0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1142">
                <a:moveTo>
                  <a:pt x="2085" y="0"/>
                </a:moveTo>
                <a:lnTo>
                  <a:pt x="0" y="0"/>
                </a:lnTo>
                <a:lnTo>
                  <a:pt x="0" y="798"/>
                </a:lnTo>
                <a:lnTo>
                  <a:pt x="1591" y="798"/>
                </a:lnTo>
                <a:lnTo>
                  <a:pt x="1763" y="1142"/>
                </a:lnTo>
                <a:lnTo>
                  <a:pt x="1935" y="798"/>
                </a:lnTo>
                <a:lnTo>
                  <a:pt x="2085" y="798"/>
                </a:lnTo>
                <a:lnTo>
                  <a:pt x="20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441979-08AB-4001-B79A-B20846FC7E61}"/>
              </a:ext>
            </a:extLst>
          </p:cNvPr>
          <p:cNvSpPr txBox="1"/>
          <p:nvPr/>
        </p:nvSpPr>
        <p:spPr>
          <a:xfrm>
            <a:off x="3941234" y="5768780"/>
            <a:ext cx="355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ООО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Камлит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02" y="5717648"/>
            <a:ext cx="1018419" cy="703094"/>
          </a:xfrm>
          <a:prstGeom prst="rect">
            <a:avLst/>
          </a:prstGeom>
        </p:spPr>
      </p:pic>
      <p:sp>
        <p:nvSpPr>
          <p:cNvPr id="36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8830969" y="5717649"/>
            <a:ext cx="1010652" cy="703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  <a:latin typeface="Calibri" panose="020F0502020204030204"/>
              </a:rPr>
              <a:t>23629,5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10039811" y="5717648"/>
            <a:ext cx="1010652" cy="703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  <a:latin typeface="Calibri" panose="020F0502020204030204"/>
              </a:rPr>
              <a:t>161,5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15301" y="3651780"/>
            <a:ext cx="1012157" cy="10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6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191888668"/>
              </p:ext>
            </p:extLst>
          </p:nvPr>
        </p:nvGraphicFramePr>
        <p:xfrm>
          <a:off x="2199216" y="1646299"/>
          <a:ext cx="8290007" cy="530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73C215A0-5E81-45DE-9336-EB3A01A7C295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9236" y="168971"/>
            <a:ext cx="10316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 налога на доходы физ. лиц в консолидированный бюджет по месяцам                                    </a:t>
            </a:r>
          </a:p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2022-2024 г.               в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22191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28" y="-163286"/>
            <a:ext cx="12192000" cy="6858000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BB1704E-46C6-41F3-B76C-93B3F8ED73E3}"/>
              </a:ext>
            </a:extLst>
          </p:cNvPr>
          <p:cNvSpPr/>
          <p:nvPr/>
        </p:nvSpPr>
        <p:spPr>
          <a:xfrm>
            <a:off x="7242052" y="6264949"/>
            <a:ext cx="3926691" cy="188685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3E3BF1-1AF2-4EBF-A28A-B7ACD8773666}"/>
              </a:ext>
            </a:extLst>
          </p:cNvPr>
          <p:cNvSpPr/>
          <p:nvPr/>
        </p:nvSpPr>
        <p:spPr>
          <a:xfrm>
            <a:off x="1307495" y="4626668"/>
            <a:ext cx="3438675" cy="1607218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D47C07-C835-4124-BF7A-83648C5140D6}"/>
              </a:ext>
            </a:extLst>
          </p:cNvPr>
          <p:cNvSpPr/>
          <p:nvPr/>
        </p:nvSpPr>
        <p:spPr>
          <a:xfrm>
            <a:off x="1307495" y="2289868"/>
            <a:ext cx="3438675" cy="1607218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955297-D26C-42E0-A93C-398368E7E691}"/>
              </a:ext>
            </a:extLst>
          </p:cNvPr>
          <p:cNvSpPr/>
          <p:nvPr/>
        </p:nvSpPr>
        <p:spPr>
          <a:xfrm>
            <a:off x="1307495" y="1950108"/>
            <a:ext cx="3438675" cy="643533"/>
          </a:xfrm>
          <a:prstGeom prst="roundRect">
            <a:avLst>
              <a:gd name="adj" fmla="val 1005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A2F379F6-0BF3-4390-B3E8-25CE33D6C19F}"/>
              </a:ext>
            </a:extLst>
          </p:cNvPr>
          <p:cNvSpPr/>
          <p:nvPr/>
        </p:nvSpPr>
        <p:spPr>
          <a:xfrm>
            <a:off x="7237745" y="2798331"/>
            <a:ext cx="1832378" cy="2688094"/>
          </a:xfrm>
          <a:prstGeom prst="upArrow">
            <a:avLst>
              <a:gd name="adj1" fmla="val 50000"/>
              <a:gd name="adj2" fmla="val 8423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FFB2EA7-9BE1-42A1-B049-E60B08D2FFB6}"/>
              </a:ext>
            </a:extLst>
          </p:cNvPr>
          <p:cNvSpPr/>
          <p:nvPr/>
        </p:nvSpPr>
        <p:spPr>
          <a:xfrm>
            <a:off x="9289144" y="1436914"/>
            <a:ext cx="1821542" cy="4586514"/>
          </a:xfrm>
          <a:prstGeom prst="upArrow">
            <a:avLst>
              <a:gd name="adj1" fmla="val 50000"/>
              <a:gd name="adj2" fmla="val 8423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0C85B-0CF0-49DF-9ECE-7A6B98540B85}"/>
              </a:ext>
            </a:extLst>
          </p:cNvPr>
          <p:cNvSpPr txBox="1"/>
          <p:nvPr/>
        </p:nvSpPr>
        <p:spPr>
          <a:xfrm>
            <a:off x="7164252" y="2828100"/>
            <a:ext cx="2015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102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,7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4A778-5834-4203-9A19-506ED9324658}"/>
              </a:ext>
            </a:extLst>
          </p:cNvPr>
          <p:cNvSpPr txBox="1"/>
          <p:nvPr/>
        </p:nvSpPr>
        <p:spPr>
          <a:xfrm>
            <a:off x="9770094" y="750121"/>
            <a:ext cx="2327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108,0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%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1E6AAD-5B7B-47AF-B92A-D78A893196B1}"/>
              </a:ext>
            </a:extLst>
          </p:cNvPr>
          <p:cNvSpPr/>
          <p:nvPr/>
        </p:nvSpPr>
        <p:spPr>
          <a:xfrm>
            <a:off x="1307495" y="4284332"/>
            <a:ext cx="3438675" cy="643533"/>
          </a:xfrm>
          <a:prstGeom prst="roundRect">
            <a:avLst>
              <a:gd name="adj" fmla="val 100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B30BB8-CA94-4E0C-B100-39E495F9C6DD}"/>
              </a:ext>
            </a:extLst>
          </p:cNvPr>
          <p:cNvSpPr txBox="1"/>
          <p:nvPr/>
        </p:nvSpPr>
        <p:spPr>
          <a:xfrm>
            <a:off x="1700749" y="2814265"/>
            <a:ext cx="260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srgbClr val="FFFFFF"/>
                </a:solidFill>
                <a:latin typeface="Noto Sans" panose="020B0502040504020204" pitchFamily="34"/>
              </a:rPr>
              <a:t>12196,0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9B684E-ACE0-4FAE-962F-23C042BB09F6}"/>
              </a:ext>
            </a:extLst>
          </p:cNvPr>
          <p:cNvSpPr txBox="1"/>
          <p:nvPr/>
        </p:nvSpPr>
        <p:spPr>
          <a:xfrm>
            <a:off x="1722077" y="5227068"/>
            <a:ext cx="260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srgbClr val="FFFFFF"/>
                </a:solidFill>
                <a:latin typeface="Open Sans" panose="020B0606030504020204" pitchFamily="34" charset="0"/>
              </a:rPr>
              <a:t>881,9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06E916-057C-4842-8FD2-4B0C2C070095}"/>
              </a:ext>
            </a:extLst>
          </p:cNvPr>
          <p:cNvSpPr txBox="1"/>
          <p:nvPr/>
        </p:nvSpPr>
        <p:spPr>
          <a:xfrm>
            <a:off x="1206959" y="2039220"/>
            <a:ext cx="36397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Фонд заработной платы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54D409-0596-40C9-8C5D-615EA9B01E8E}"/>
              </a:ext>
            </a:extLst>
          </p:cNvPr>
          <p:cNvSpPr txBox="1"/>
          <p:nvPr/>
        </p:nvSpPr>
        <p:spPr>
          <a:xfrm>
            <a:off x="7590361" y="5629162"/>
            <a:ext cx="95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НДФЛ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860C1E-3A97-48F4-A511-966738D507CD}"/>
              </a:ext>
            </a:extLst>
          </p:cNvPr>
          <p:cNvSpPr txBox="1"/>
          <p:nvPr/>
        </p:nvSpPr>
        <p:spPr>
          <a:xfrm>
            <a:off x="9818152" y="5629162"/>
            <a:ext cx="763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ФОТ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2714C-2513-4936-A292-C1B576820E64}"/>
              </a:ext>
            </a:extLst>
          </p:cNvPr>
          <p:cNvSpPr txBox="1"/>
          <p:nvPr/>
        </p:nvSpPr>
        <p:spPr>
          <a:xfrm>
            <a:off x="959150" y="4406044"/>
            <a:ext cx="4006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Налог на доходы физ. лиц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554B06-9930-47EC-815B-2641F0E80DAC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31645"/>
            <a:ext cx="10316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C2C9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Прогнозные показатели на 2025 год по налогу на доходы физ. лиц в динамике ожидаемого поступления 2024 г. в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807743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" y="-1"/>
            <a:ext cx="320485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Oval 25">
            <a:extLst>
              <a:ext uri="{FF2B5EF4-FFF2-40B4-BE49-F238E27FC236}">
                <a16:creationId xmlns:a16="http://schemas.microsoft.com/office/drawing/2014/main" id="{69554B06-9930-47EC-815B-2641F0E80DAC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1166812"/>
            <a:ext cx="121824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7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2"/>
          <p:cNvSpPr/>
          <p:nvPr/>
        </p:nvSpPr>
        <p:spPr>
          <a:xfrm>
            <a:off x="1630191" y="2892434"/>
            <a:ext cx="2830697" cy="2864083"/>
          </a:xfrm>
          <a:prstGeom prst="roundRect">
            <a:avLst>
              <a:gd name="adj" fmla="val 945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7" name="组合 23"/>
          <p:cNvGrpSpPr/>
          <p:nvPr/>
        </p:nvGrpSpPr>
        <p:grpSpPr>
          <a:xfrm>
            <a:off x="2184897" y="1527859"/>
            <a:ext cx="1673536" cy="17450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9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10" name="椭圆 26"/>
          <p:cNvSpPr/>
          <p:nvPr/>
        </p:nvSpPr>
        <p:spPr>
          <a:xfrm>
            <a:off x="3461445" y="2667405"/>
            <a:ext cx="431622" cy="450054"/>
          </a:xfrm>
          <a:prstGeom prst="ellipse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1" name="矩形 27"/>
          <p:cNvSpPr/>
          <p:nvPr/>
        </p:nvSpPr>
        <p:spPr>
          <a:xfrm>
            <a:off x="2475409" y="2134727"/>
            <a:ext cx="9509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lang="ru-RU" altLang="zh-CN" sz="2600" dirty="0">
                <a:solidFill>
                  <a:prstClr val="black"/>
                </a:solidFill>
                <a:latin typeface="微软雅黑"/>
                <a:ea typeface="微软雅黑"/>
              </a:rPr>
              <a:t>80,0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2" name="圆角矩形 28"/>
          <p:cNvSpPr/>
          <p:nvPr/>
        </p:nvSpPr>
        <p:spPr>
          <a:xfrm>
            <a:off x="6674492" y="2877579"/>
            <a:ext cx="2830697" cy="2864083"/>
          </a:xfrm>
          <a:prstGeom prst="roundRect">
            <a:avLst>
              <a:gd name="adj" fmla="val 7846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4" name="组合 30"/>
          <p:cNvGrpSpPr/>
          <p:nvPr/>
        </p:nvGrpSpPr>
        <p:grpSpPr>
          <a:xfrm>
            <a:off x="7253073" y="1565944"/>
            <a:ext cx="1673536" cy="17450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6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20" name="椭圆 36"/>
          <p:cNvSpPr/>
          <p:nvPr/>
        </p:nvSpPr>
        <p:spPr>
          <a:xfrm>
            <a:off x="8591082" y="2652552"/>
            <a:ext cx="431622" cy="450054"/>
          </a:xfrm>
          <a:prstGeom prst="ellipse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4" name="TextBox 20"/>
          <p:cNvSpPr txBox="1"/>
          <p:nvPr/>
        </p:nvSpPr>
        <p:spPr>
          <a:xfrm>
            <a:off x="1773638" y="3703288"/>
            <a:ext cx="2543802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Упрощенная система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 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ru-RU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налогообложения (УСН)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9" name="TextBox 20"/>
          <p:cNvSpPr txBox="1"/>
          <p:nvPr/>
        </p:nvSpPr>
        <p:spPr>
          <a:xfrm>
            <a:off x="6886642" y="3759305"/>
            <a:ext cx="2543802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Патентная система налогообложения (Патент)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0" name="矩形 27"/>
          <p:cNvSpPr/>
          <p:nvPr/>
        </p:nvSpPr>
        <p:spPr>
          <a:xfrm>
            <a:off x="7683093" y="2154149"/>
            <a:ext cx="9509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18,5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2207" y="237673"/>
            <a:ext cx="10316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Специальные налоговые режимы на 2025 год в млн. руб.</a:t>
            </a:r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7351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1524001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" name="_effect" descr="C:\Users\marc.h\Desktop\Schatten-T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6" y="4162199"/>
            <a:ext cx="5389470" cy="1875746"/>
          </a:xfrm>
          <a:prstGeom prst="rect">
            <a:avLst/>
          </a:prstGeom>
          <a:noFill/>
        </p:spPr>
      </p:pic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4075785532"/>
              </p:ext>
            </p:extLst>
          </p:nvPr>
        </p:nvGraphicFramePr>
        <p:xfrm>
          <a:off x="489077" y="2017714"/>
          <a:ext cx="7822767" cy="455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_color1" descr="C:\Users\marc.h\Desktop\Bild2.png" hidden="1"/>
          <p:cNvPicPr>
            <a:picLocks noChangeAspect="1" noChangeArrowheads="1"/>
          </p:cNvPicPr>
          <p:nvPr/>
        </p:nvPicPr>
        <p:blipFill>
          <a:blip r:embed="rId5" cstate="print"/>
          <a:srcRect l="37889" t="25837" r="25012"/>
          <a:stretch>
            <a:fillRect/>
          </a:stretch>
        </p:blipFill>
        <p:spPr bwMode="auto">
          <a:xfrm>
            <a:off x="4556888" y="1566714"/>
            <a:ext cx="2973614" cy="4479777"/>
          </a:xfrm>
          <a:prstGeom prst="rect">
            <a:avLst/>
          </a:prstGeom>
          <a:noFill/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2207" y="237673"/>
            <a:ext cx="10316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на 2025 год млн. руб.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11" y="839245"/>
            <a:ext cx="5674290" cy="2752774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89" y="3819080"/>
            <a:ext cx="5661764" cy="2955021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35640184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6B6D87-E1DE-4867-BAAF-896622C069A4}"/>
              </a:ext>
            </a:extLst>
          </p:cNvPr>
          <p:cNvSpPr/>
          <p:nvPr/>
        </p:nvSpPr>
        <p:spPr>
          <a:xfrm rot="20132376">
            <a:off x="-1276257" y="-889982"/>
            <a:ext cx="7316473" cy="4600148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360"/>
              <a:gd name="connsiteY0" fmla="*/ 0 h 6818207"/>
              <a:gd name="connsiteX1" fmla="*/ 6756315 w 10216360"/>
              <a:gd name="connsiteY1" fmla="*/ 3511648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360"/>
              <a:gd name="connsiteY0" fmla="*/ 0 h 6818207"/>
              <a:gd name="connsiteX1" fmla="*/ 10200827 w 10216360"/>
              <a:gd name="connsiteY1" fmla="*/ 4680889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603"/>
              <a:gd name="connsiteY0" fmla="*/ 0 h 6818207"/>
              <a:gd name="connsiteX1" fmla="*/ 10216603 w 10216603"/>
              <a:gd name="connsiteY1" fmla="*/ 4646208 h 6818207"/>
              <a:gd name="connsiteX2" fmla="*/ 10216360 w 10216603"/>
              <a:gd name="connsiteY2" fmla="*/ 6818207 h 6818207"/>
              <a:gd name="connsiteX3" fmla="*/ 0 w 10216603"/>
              <a:gd name="connsiteY3" fmla="*/ 6818207 h 6818207"/>
              <a:gd name="connsiteX4" fmla="*/ 0 w 10216603"/>
              <a:gd name="connsiteY4" fmla="*/ 0 h 6818207"/>
              <a:gd name="connsiteX0" fmla="*/ 3728147 w 10216603"/>
              <a:gd name="connsiteY0" fmla="*/ 0 h 5122303"/>
              <a:gd name="connsiteX1" fmla="*/ 10216603 w 10216603"/>
              <a:gd name="connsiteY1" fmla="*/ 2950304 h 5122303"/>
              <a:gd name="connsiteX2" fmla="*/ 10216360 w 10216603"/>
              <a:gd name="connsiteY2" fmla="*/ 5122303 h 5122303"/>
              <a:gd name="connsiteX3" fmla="*/ 0 w 10216603"/>
              <a:gd name="connsiteY3" fmla="*/ 5122303 h 5122303"/>
              <a:gd name="connsiteX4" fmla="*/ 3728147 w 10216603"/>
              <a:gd name="connsiteY4" fmla="*/ 0 h 5122303"/>
              <a:gd name="connsiteX0" fmla="*/ 4543136 w 10216603"/>
              <a:gd name="connsiteY0" fmla="*/ 0 h 4751571"/>
              <a:gd name="connsiteX1" fmla="*/ 10216603 w 10216603"/>
              <a:gd name="connsiteY1" fmla="*/ 2579572 h 4751571"/>
              <a:gd name="connsiteX2" fmla="*/ 10216360 w 10216603"/>
              <a:gd name="connsiteY2" fmla="*/ 4751571 h 4751571"/>
              <a:gd name="connsiteX3" fmla="*/ 0 w 10216603"/>
              <a:gd name="connsiteY3" fmla="*/ 4751571 h 4751571"/>
              <a:gd name="connsiteX4" fmla="*/ 4543136 w 10216603"/>
              <a:gd name="connsiteY4" fmla="*/ 0 h 4751571"/>
              <a:gd name="connsiteX0" fmla="*/ 6043847 w 10216603"/>
              <a:gd name="connsiteY0" fmla="*/ 0 h 4047982"/>
              <a:gd name="connsiteX1" fmla="*/ 10216603 w 10216603"/>
              <a:gd name="connsiteY1" fmla="*/ 1875983 h 4047982"/>
              <a:gd name="connsiteX2" fmla="*/ 10216360 w 10216603"/>
              <a:gd name="connsiteY2" fmla="*/ 4047982 h 4047982"/>
              <a:gd name="connsiteX3" fmla="*/ 0 w 10216603"/>
              <a:gd name="connsiteY3" fmla="*/ 4047982 h 4047982"/>
              <a:gd name="connsiteX4" fmla="*/ 6043847 w 10216603"/>
              <a:gd name="connsiteY4" fmla="*/ 0 h 4047982"/>
              <a:gd name="connsiteX0" fmla="*/ 4949849 w 10216603"/>
              <a:gd name="connsiteY0" fmla="*/ 0 h 4587490"/>
              <a:gd name="connsiteX1" fmla="*/ 10216603 w 10216603"/>
              <a:gd name="connsiteY1" fmla="*/ 2415491 h 4587490"/>
              <a:gd name="connsiteX2" fmla="*/ 10216360 w 10216603"/>
              <a:gd name="connsiteY2" fmla="*/ 4587490 h 4587490"/>
              <a:gd name="connsiteX3" fmla="*/ 0 w 10216603"/>
              <a:gd name="connsiteY3" fmla="*/ 4587490 h 4587490"/>
              <a:gd name="connsiteX4" fmla="*/ 4949849 w 10216603"/>
              <a:gd name="connsiteY4" fmla="*/ 0 h 4587490"/>
              <a:gd name="connsiteX0" fmla="*/ 934278 w 6201032"/>
              <a:gd name="connsiteY0" fmla="*/ 0 h 4593372"/>
              <a:gd name="connsiteX1" fmla="*/ 6201032 w 6201032"/>
              <a:gd name="connsiteY1" fmla="*/ 2415491 h 4593372"/>
              <a:gd name="connsiteX2" fmla="*/ 6200789 w 6201032"/>
              <a:gd name="connsiteY2" fmla="*/ 4587490 h 4593372"/>
              <a:gd name="connsiteX3" fmla="*/ 0 w 6201032"/>
              <a:gd name="connsiteY3" fmla="*/ 4593372 h 4593372"/>
              <a:gd name="connsiteX4" fmla="*/ 934278 w 6201032"/>
              <a:gd name="connsiteY4" fmla="*/ 0 h 4593372"/>
              <a:gd name="connsiteX0" fmla="*/ 2052072 w 7318826"/>
              <a:gd name="connsiteY0" fmla="*/ 0 h 4587490"/>
              <a:gd name="connsiteX1" fmla="*/ 7318826 w 7318826"/>
              <a:gd name="connsiteY1" fmla="*/ 2415491 h 4587490"/>
              <a:gd name="connsiteX2" fmla="*/ 7318583 w 7318826"/>
              <a:gd name="connsiteY2" fmla="*/ 4587490 h 4587490"/>
              <a:gd name="connsiteX3" fmla="*/ 0 w 7318826"/>
              <a:gd name="connsiteY3" fmla="*/ 4566249 h 4587490"/>
              <a:gd name="connsiteX4" fmla="*/ 2052072 w 7318826"/>
              <a:gd name="connsiteY4" fmla="*/ 0 h 4587490"/>
              <a:gd name="connsiteX0" fmla="*/ 2046563 w 7313317"/>
              <a:gd name="connsiteY0" fmla="*/ 0 h 4600147"/>
              <a:gd name="connsiteX1" fmla="*/ 7313317 w 7313317"/>
              <a:gd name="connsiteY1" fmla="*/ 2415491 h 4600147"/>
              <a:gd name="connsiteX2" fmla="*/ 7313074 w 7313317"/>
              <a:gd name="connsiteY2" fmla="*/ 4587490 h 4600147"/>
              <a:gd name="connsiteX3" fmla="*/ 0 w 7313317"/>
              <a:gd name="connsiteY3" fmla="*/ 4600147 h 4600147"/>
              <a:gd name="connsiteX4" fmla="*/ 2046563 w 7313317"/>
              <a:gd name="connsiteY4" fmla="*/ 0 h 4600147"/>
              <a:gd name="connsiteX0" fmla="*/ 2046563 w 7313317"/>
              <a:gd name="connsiteY0" fmla="*/ 0 h 4600148"/>
              <a:gd name="connsiteX1" fmla="*/ 7313317 w 7313317"/>
              <a:gd name="connsiteY1" fmla="*/ 2415491 h 4600148"/>
              <a:gd name="connsiteX2" fmla="*/ 7313074 w 7313317"/>
              <a:gd name="connsiteY2" fmla="*/ 4587490 h 4600148"/>
              <a:gd name="connsiteX3" fmla="*/ 0 w 7313317"/>
              <a:gd name="connsiteY3" fmla="*/ 4600148 h 4600148"/>
              <a:gd name="connsiteX4" fmla="*/ 2046563 w 7313317"/>
              <a:gd name="connsiteY4" fmla="*/ 0 h 4600148"/>
              <a:gd name="connsiteX0" fmla="*/ 2046563 w 7316473"/>
              <a:gd name="connsiteY0" fmla="*/ 0 h 4600148"/>
              <a:gd name="connsiteX1" fmla="*/ 7316473 w 7316473"/>
              <a:gd name="connsiteY1" fmla="*/ 2408555 h 4600148"/>
              <a:gd name="connsiteX2" fmla="*/ 7313074 w 7316473"/>
              <a:gd name="connsiteY2" fmla="*/ 4587490 h 4600148"/>
              <a:gd name="connsiteX3" fmla="*/ 0 w 7316473"/>
              <a:gd name="connsiteY3" fmla="*/ 4600148 h 4600148"/>
              <a:gd name="connsiteX4" fmla="*/ 2046563 w 7316473"/>
              <a:gd name="connsiteY4" fmla="*/ 0 h 46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6473" h="4600148">
                <a:moveTo>
                  <a:pt x="2046563" y="0"/>
                </a:moveTo>
                <a:lnTo>
                  <a:pt x="7316473" y="2408555"/>
                </a:lnTo>
                <a:lnTo>
                  <a:pt x="7313074" y="4587490"/>
                </a:lnTo>
                <a:lnTo>
                  <a:pt x="0" y="4600148"/>
                </a:lnTo>
                <a:lnTo>
                  <a:pt x="2046563" y="0"/>
                </a:lnTo>
                <a:close/>
              </a:path>
            </a:pathLst>
          </a:custGeom>
          <a:solidFill>
            <a:srgbClr val="FFC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7BDB4D-0C97-4B8E-9FB1-D40CEF97AF52}"/>
              </a:ext>
            </a:extLst>
          </p:cNvPr>
          <p:cNvSpPr/>
          <p:nvPr/>
        </p:nvSpPr>
        <p:spPr>
          <a:xfrm rot="20132376">
            <a:off x="-74808" y="3978787"/>
            <a:ext cx="5600999" cy="4222781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5379323 w 10216360"/>
              <a:gd name="connsiteY0" fmla="*/ 0 h 6819816"/>
              <a:gd name="connsiteX1" fmla="*/ 10216360 w 10216360"/>
              <a:gd name="connsiteY1" fmla="*/ 1609 h 6819816"/>
              <a:gd name="connsiteX2" fmla="*/ 10216360 w 10216360"/>
              <a:gd name="connsiteY2" fmla="*/ 6819816 h 6819816"/>
              <a:gd name="connsiteX3" fmla="*/ 0 w 10216360"/>
              <a:gd name="connsiteY3" fmla="*/ 6819816 h 6819816"/>
              <a:gd name="connsiteX4" fmla="*/ 5379323 w 10216360"/>
              <a:gd name="connsiteY4" fmla="*/ 0 h 6819816"/>
              <a:gd name="connsiteX0" fmla="*/ 0 w 4837037"/>
              <a:gd name="connsiteY0" fmla="*/ 0 h 6819816"/>
              <a:gd name="connsiteX1" fmla="*/ 4837037 w 4837037"/>
              <a:gd name="connsiteY1" fmla="*/ 1609 h 6819816"/>
              <a:gd name="connsiteX2" fmla="*/ 4837037 w 4837037"/>
              <a:gd name="connsiteY2" fmla="*/ 6819816 h 6819816"/>
              <a:gd name="connsiteX3" fmla="*/ 385340 w 4837037"/>
              <a:gd name="connsiteY3" fmla="*/ 4544876 h 6819816"/>
              <a:gd name="connsiteX4" fmla="*/ 0 w 4837037"/>
              <a:gd name="connsiteY4" fmla="*/ 0 h 6819816"/>
              <a:gd name="connsiteX0" fmla="*/ 744242 w 5581279"/>
              <a:gd name="connsiteY0" fmla="*/ 0 h 6819816"/>
              <a:gd name="connsiteX1" fmla="*/ 5581279 w 5581279"/>
              <a:gd name="connsiteY1" fmla="*/ 1609 h 6819816"/>
              <a:gd name="connsiteX2" fmla="*/ 5581279 w 5581279"/>
              <a:gd name="connsiteY2" fmla="*/ 6819816 h 6819816"/>
              <a:gd name="connsiteX3" fmla="*/ 0 w 5581279"/>
              <a:gd name="connsiteY3" fmla="*/ 1645204 h 6819816"/>
              <a:gd name="connsiteX4" fmla="*/ 744242 w 5581279"/>
              <a:gd name="connsiteY4" fmla="*/ 0 h 6819816"/>
              <a:gd name="connsiteX0" fmla="*/ 744242 w 5581279"/>
              <a:gd name="connsiteY0" fmla="*/ 0 h 3556264"/>
              <a:gd name="connsiteX1" fmla="*/ 5581279 w 5581279"/>
              <a:gd name="connsiteY1" fmla="*/ 1609 h 3556264"/>
              <a:gd name="connsiteX2" fmla="*/ 5538071 w 5581279"/>
              <a:gd name="connsiteY2" fmla="*/ 3556264 h 3556264"/>
              <a:gd name="connsiteX3" fmla="*/ 0 w 5581279"/>
              <a:gd name="connsiteY3" fmla="*/ 1645204 h 3556264"/>
              <a:gd name="connsiteX4" fmla="*/ 744242 w 5581279"/>
              <a:gd name="connsiteY4" fmla="*/ 0 h 3556264"/>
              <a:gd name="connsiteX0" fmla="*/ 744242 w 5581279"/>
              <a:gd name="connsiteY0" fmla="*/ 0 h 4244065"/>
              <a:gd name="connsiteX1" fmla="*/ 5581279 w 5581279"/>
              <a:gd name="connsiteY1" fmla="*/ 1609 h 4244065"/>
              <a:gd name="connsiteX2" fmla="*/ 5568526 w 5581279"/>
              <a:gd name="connsiteY2" fmla="*/ 4244065 h 4244065"/>
              <a:gd name="connsiteX3" fmla="*/ 0 w 5581279"/>
              <a:gd name="connsiteY3" fmla="*/ 1645204 h 4244065"/>
              <a:gd name="connsiteX4" fmla="*/ 744242 w 5581279"/>
              <a:gd name="connsiteY4" fmla="*/ 0 h 4244065"/>
              <a:gd name="connsiteX0" fmla="*/ 744242 w 5581279"/>
              <a:gd name="connsiteY0" fmla="*/ 0 h 3660689"/>
              <a:gd name="connsiteX1" fmla="*/ 5581279 w 5581279"/>
              <a:gd name="connsiteY1" fmla="*/ 1609 h 3660689"/>
              <a:gd name="connsiteX2" fmla="*/ 5436260 w 5581279"/>
              <a:gd name="connsiteY2" fmla="*/ 3660689 h 3660689"/>
              <a:gd name="connsiteX3" fmla="*/ 0 w 5581279"/>
              <a:gd name="connsiteY3" fmla="*/ 1645204 h 3660689"/>
              <a:gd name="connsiteX4" fmla="*/ 744242 w 5581279"/>
              <a:gd name="connsiteY4" fmla="*/ 0 h 3660689"/>
              <a:gd name="connsiteX0" fmla="*/ 744242 w 5581279"/>
              <a:gd name="connsiteY0" fmla="*/ 0 h 4222781"/>
              <a:gd name="connsiteX1" fmla="*/ 5581279 w 5581279"/>
              <a:gd name="connsiteY1" fmla="*/ 1609 h 4222781"/>
              <a:gd name="connsiteX2" fmla="*/ 5567744 w 5581279"/>
              <a:gd name="connsiteY2" fmla="*/ 4222781 h 4222781"/>
              <a:gd name="connsiteX3" fmla="*/ 0 w 5581279"/>
              <a:gd name="connsiteY3" fmla="*/ 1645204 h 4222781"/>
              <a:gd name="connsiteX4" fmla="*/ 744242 w 5581279"/>
              <a:gd name="connsiteY4" fmla="*/ 0 h 4222781"/>
              <a:gd name="connsiteX0" fmla="*/ 763962 w 5600999"/>
              <a:gd name="connsiteY0" fmla="*/ 0 h 4222781"/>
              <a:gd name="connsiteX1" fmla="*/ 5600999 w 5600999"/>
              <a:gd name="connsiteY1" fmla="*/ 1609 h 4222781"/>
              <a:gd name="connsiteX2" fmla="*/ 5587464 w 5600999"/>
              <a:gd name="connsiteY2" fmla="*/ 4222781 h 4222781"/>
              <a:gd name="connsiteX3" fmla="*/ 0 w 5600999"/>
              <a:gd name="connsiteY3" fmla="*/ 1688554 h 4222781"/>
              <a:gd name="connsiteX4" fmla="*/ 763962 w 5600999"/>
              <a:gd name="connsiteY4" fmla="*/ 0 h 422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999" h="4222781">
                <a:moveTo>
                  <a:pt x="763962" y="0"/>
                </a:moveTo>
                <a:lnTo>
                  <a:pt x="5600999" y="1609"/>
                </a:lnTo>
                <a:cubicBezTo>
                  <a:pt x="5596487" y="1408666"/>
                  <a:pt x="5591976" y="2815724"/>
                  <a:pt x="5587464" y="4222781"/>
                </a:cubicBezTo>
                <a:lnTo>
                  <a:pt x="0" y="1688554"/>
                </a:lnTo>
                <a:lnTo>
                  <a:pt x="76396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AC4A42-C286-4210-AACA-FF60F9069255}"/>
              </a:ext>
            </a:extLst>
          </p:cNvPr>
          <p:cNvSpPr/>
          <p:nvPr/>
        </p:nvSpPr>
        <p:spPr>
          <a:xfrm rot="20132376">
            <a:off x="5955418" y="3551949"/>
            <a:ext cx="7449300" cy="4237557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111 w 10216471"/>
              <a:gd name="connsiteY0" fmla="*/ 0 h 6818207"/>
              <a:gd name="connsiteX1" fmla="*/ 10216471 w 10216471"/>
              <a:gd name="connsiteY1" fmla="*/ 0 h 6818207"/>
              <a:gd name="connsiteX2" fmla="*/ 10216471 w 10216471"/>
              <a:gd name="connsiteY2" fmla="*/ 6818207 h 6818207"/>
              <a:gd name="connsiteX3" fmla="*/ 0 w 10216471"/>
              <a:gd name="connsiteY3" fmla="*/ 1711634 h 6818207"/>
              <a:gd name="connsiteX4" fmla="*/ 111 w 10216471"/>
              <a:gd name="connsiteY4" fmla="*/ 0 h 6818207"/>
              <a:gd name="connsiteX0" fmla="*/ 111 w 10216471"/>
              <a:gd name="connsiteY0" fmla="*/ 0 h 2835995"/>
              <a:gd name="connsiteX1" fmla="*/ 10216471 w 10216471"/>
              <a:gd name="connsiteY1" fmla="*/ 0 h 2835995"/>
              <a:gd name="connsiteX2" fmla="*/ 5602937 w 10216471"/>
              <a:gd name="connsiteY2" fmla="*/ 2835995 h 2835995"/>
              <a:gd name="connsiteX3" fmla="*/ 0 w 10216471"/>
              <a:gd name="connsiteY3" fmla="*/ 1711634 h 2835995"/>
              <a:gd name="connsiteX4" fmla="*/ 111 w 10216471"/>
              <a:gd name="connsiteY4" fmla="*/ 0 h 2835995"/>
              <a:gd name="connsiteX0" fmla="*/ 111 w 10216471"/>
              <a:gd name="connsiteY0" fmla="*/ 0 h 4237556"/>
              <a:gd name="connsiteX1" fmla="*/ 10216471 w 10216471"/>
              <a:gd name="connsiteY1" fmla="*/ 0 h 4237556"/>
              <a:gd name="connsiteX2" fmla="*/ 5509516 w 10216471"/>
              <a:gd name="connsiteY2" fmla="*/ 4237556 h 4237556"/>
              <a:gd name="connsiteX3" fmla="*/ 0 w 10216471"/>
              <a:gd name="connsiteY3" fmla="*/ 1711634 h 4237556"/>
              <a:gd name="connsiteX4" fmla="*/ 111 w 10216471"/>
              <a:gd name="connsiteY4" fmla="*/ 0 h 4237556"/>
              <a:gd name="connsiteX0" fmla="*/ 111 w 6490726"/>
              <a:gd name="connsiteY0" fmla="*/ 0 h 4237556"/>
              <a:gd name="connsiteX1" fmla="*/ 6490726 w 6490726"/>
              <a:gd name="connsiteY1" fmla="*/ 921236 h 4237556"/>
              <a:gd name="connsiteX2" fmla="*/ 5509516 w 6490726"/>
              <a:gd name="connsiteY2" fmla="*/ 4237556 h 4237556"/>
              <a:gd name="connsiteX3" fmla="*/ 0 w 6490726"/>
              <a:gd name="connsiteY3" fmla="*/ 1711634 h 4237556"/>
              <a:gd name="connsiteX4" fmla="*/ 111 w 6490726"/>
              <a:gd name="connsiteY4" fmla="*/ 0 h 4237556"/>
              <a:gd name="connsiteX0" fmla="*/ 111 w 7454287"/>
              <a:gd name="connsiteY0" fmla="*/ 792 h 4238348"/>
              <a:gd name="connsiteX1" fmla="*/ 7454287 w 7454287"/>
              <a:gd name="connsiteY1" fmla="*/ 0 h 4238348"/>
              <a:gd name="connsiteX2" fmla="*/ 5509516 w 7454287"/>
              <a:gd name="connsiteY2" fmla="*/ 4238348 h 4238348"/>
              <a:gd name="connsiteX3" fmla="*/ 0 w 7454287"/>
              <a:gd name="connsiteY3" fmla="*/ 1712426 h 4238348"/>
              <a:gd name="connsiteX4" fmla="*/ 111 w 7454287"/>
              <a:gd name="connsiteY4" fmla="*/ 792 h 4238348"/>
              <a:gd name="connsiteX0" fmla="*/ 11943 w 7466119"/>
              <a:gd name="connsiteY0" fmla="*/ 792 h 4238348"/>
              <a:gd name="connsiteX1" fmla="*/ 7466119 w 7466119"/>
              <a:gd name="connsiteY1" fmla="*/ 0 h 4238348"/>
              <a:gd name="connsiteX2" fmla="*/ 5521348 w 7466119"/>
              <a:gd name="connsiteY2" fmla="*/ 4238348 h 4238348"/>
              <a:gd name="connsiteX3" fmla="*/ 0 w 7466119"/>
              <a:gd name="connsiteY3" fmla="*/ 1738436 h 4238348"/>
              <a:gd name="connsiteX4" fmla="*/ 11943 w 7466119"/>
              <a:gd name="connsiteY4" fmla="*/ 792 h 4238348"/>
              <a:gd name="connsiteX0" fmla="*/ 11943 w 7332634"/>
              <a:gd name="connsiteY0" fmla="*/ 0 h 4237556"/>
              <a:gd name="connsiteX1" fmla="*/ 7332634 w 7332634"/>
              <a:gd name="connsiteY1" fmla="*/ 1272 h 4237556"/>
              <a:gd name="connsiteX2" fmla="*/ 5521348 w 7332634"/>
              <a:gd name="connsiteY2" fmla="*/ 4237556 h 4237556"/>
              <a:gd name="connsiteX3" fmla="*/ 0 w 7332634"/>
              <a:gd name="connsiteY3" fmla="*/ 1737644 h 4237556"/>
              <a:gd name="connsiteX4" fmla="*/ 11943 w 7332634"/>
              <a:gd name="connsiteY4" fmla="*/ 0 h 4237556"/>
              <a:gd name="connsiteX0" fmla="*/ 11943 w 7449300"/>
              <a:gd name="connsiteY0" fmla="*/ 0 h 4237556"/>
              <a:gd name="connsiteX1" fmla="*/ 7449300 w 7449300"/>
              <a:gd name="connsiteY1" fmla="*/ 5510 h 4237556"/>
              <a:gd name="connsiteX2" fmla="*/ 5521348 w 7449300"/>
              <a:gd name="connsiteY2" fmla="*/ 4237556 h 4237556"/>
              <a:gd name="connsiteX3" fmla="*/ 0 w 7449300"/>
              <a:gd name="connsiteY3" fmla="*/ 1737644 h 4237556"/>
              <a:gd name="connsiteX4" fmla="*/ 11943 w 7449300"/>
              <a:gd name="connsiteY4" fmla="*/ 0 h 4237556"/>
              <a:gd name="connsiteX0" fmla="*/ 11943 w 7449300"/>
              <a:gd name="connsiteY0" fmla="*/ 0 h 3766631"/>
              <a:gd name="connsiteX1" fmla="*/ 7449300 w 7449300"/>
              <a:gd name="connsiteY1" fmla="*/ 5510 h 3766631"/>
              <a:gd name="connsiteX2" fmla="*/ 5344905 w 7449300"/>
              <a:gd name="connsiteY2" fmla="*/ 3766631 h 3766631"/>
              <a:gd name="connsiteX3" fmla="*/ 0 w 7449300"/>
              <a:gd name="connsiteY3" fmla="*/ 1737644 h 3766631"/>
              <a:gd name="connsiteX4" fmla="*/ 11943 w 7449300"/>
              <a:gd name="connsiteY4" fmla="*/ 0 h 3766631"/>
              <a:gd name="connsiteX0" fmla="*/ 11943 w 7449300"/>
              <a:gd name="connsiteY0" fmla="*/ 0 h 4237557"/>
              <a:gd name="connsiteX1" fmla="*/ 7449300 w 7449300"/>
              <a:gd name="connsiteY1" fmla="*/ 5510 h 4237557"/>
              <a:gd name="connsiteX2" fmla="*/ 5521348 w 7449300"/>
              <a:gd name="connsiteY2" fmla="*/ 4237557 h 4237557"/>
              <a:gd name="connsiteX3" fmla="*/ 0 w 7449300"/>
              <a:gd name="connsiteY3" fmla="*/ 1737644 h 4237557"/>
              <a:gd name="connsiteX4" fmla="*/ 11943 w 7449300"/>
              <a:gd name="connsiteY4" fmla="*/ 0 h 42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9300" h="4237557">
                <a:moveTo>
                  <a:pt x="11943" y="0"/>
                </a:moveTo>
                <a:lnTo>
                  <a:pt x="7449300" y="5510"/>
                </a:lnTo>
                <a:lnTo>
                  <a:pt x="5521348" y="4237557"/>
                </a:lnTo>
                <a:lnTo>
                  <a:pt x="0" y="1737644"/>
                </a:lnTo>
                <a:lnTo>
                  <a:pt x="119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D9C72-7C06-478C-8F3F-520540609BBA}"/>
              </a:ext>
            </a:extLst>
          </p:cNvPr>
          <p:cNvSpPr/>
          <p:nvPr/>
        </p:nvSpPr>
        <p:spPr>
          <a:xfrm rot="20132376">
            <a:off x="6451642" y="-1422955"/>
            <a:ext cx="5866882" cy="4679469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1627623 w 10216360"/>
              <a:gd name="connsiteY0" fmla="*/ 3461081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1627623 w 10216360"/>
              <a:gd name="connsiteY4" fmla="*/ 3461081 h 6818207"/>
              <a:gd name="connsiteX0" fmla="*/ 4098 w 10216360"/>
              <a:gd name="connsiteY0" fmla="*/ 2199344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4098 w 10216360"/>
              <a:gd name="connsiteY4" fmla="*/ 2199344 h 6818207"/>
              <a:gd name="connsiteX0" fmla="*/ 4098 w 10216360"/>
              <a:gd name="connsiteY0" fmla="*/ 0 h 4618863"/>
              <a:gd name="connsiteX1" fmla="*/ 3608989 w 10216360"/>
              <a:gd name="connsiteY1" fmla="*/ 2894296 h 4618863"/>
              <a:gd name="connsiteX2" fmla="*/ 10216360 w 10216360"/>
              <a:gd name="connsiteY2" fmla="*/ 4618863 h 4618863"/>
              <a:gd name="connsiteX3" fmla="*/ 0 w 10216360"/>
              <a:gd name="connsiteY3" fmla="*/ 4618863 h 4618863"/>
              <a:gd name="connsiteX4" fmla="*/ 4098 w 10216360"/>
              <a:gd name="connsiteY4" fmla="*/ 0 h 4618863"/>
              <a:gd name="connsiteX0" fmla="*/ 4098 w 10216360"/>
              <a:gd name="connsiteY0" fmla="*/ 0 h 4618863"/>
              <a:gd name="connsiteX1" fmla="*/ 5902988 w 10216360"/>
              <a:gd name="connsiteY1" fmla="*/ 2682115 h 4618863"/>
              <a:gd name="connsiteX2" fmla="*/ 10216360 w 10216360"/>
              <a:gd name="connsiteY2" fmla="*/ 4618863 h 4618863"/>
              <a:gd name="connsiteX3" fmla="*/ 0 w 10216360"/>
              <a:gd name="connsiteY3" fmla="*/ 4618863 h 4618863"/>
              <a:gd name="connsiteX4" fmla="*/ 4098 w 10216360"/>
              <a:gd name="connsiteY4" fmla="*/ 0 h 4618863"/>
              <a:gd name="connsiteX0" fmla="*/ 4098 w 5902988"/>
              <a:gd name="connsiteY0" fmla="*/ 0 h 4618863"/>
              <a:gd name="connsiteX1" fmla="*/ 5902988 w 5902988"/>
              <a:gd name="connsiteY1" fmla="*/ 2682115 h 4618863"/>
              <a:gd name="connsiteX2" fmla="*/ 5049879 w 5902988"/>
              <a:gd name="connsiteY2" fmla="*/ 4612651 h 4618863"/>
              <a:gd name="connsiteX3" fmla="*/ 0 w 5902988"/>
              <a:gd name="connsiteY3" fmla="*/ 4618863 h 4618863"/>
              <a:gd name="connsiteX4" fmla="*/ 4098 w 5902988"/>
              <a:gd name="connsiteY4" fmla="*/ 0 h 4618863"/>
              <a:gd name="connsiteX0" fmla="*/ 28544 w 5902988"/>
              <a:gd name="connsiteY0" fmla="*/ 0 h 4649599"/>
              <a:gd name="connsiteX1" fmla="*/ 5902988 w 5902988"/>
              <a:gd name="connsiteY1" fmla="*/ 2712851 h 4649599"/>
              <a:gd name="connsiteX2" fmla="*/ 5049879 w 5902988"/>
              <a:gd name="connsiteY2" fmla="*/ 4643387 h 4649599"/>
              <a:gd name="connsiteX3" fmla="*/ 0 w 5902988"/>
              <a:gd name="connsiteY3" fmla="*/ 4649599 h 4649599"/>
              <a:gd name="connsiteX4" fmla="*/ 28544 w 5902988"/>
              <a:gd name="connsiteY4" fmla="*/ 0 h 4649599"/>
              <a:gd name="connsiteX0" fmla="*/ 0 w 5908342"/>
              <a:gd name="connsiteY0" fmla="*/ 0 h 4644091"/>
              <a:gd name="connsiteX1" fmla="*/ 5908342 w 5908342"/>
              <a:gd name="connsiteY1" fmla="*/ 2707343 h 4644091"/>
              <a:gd name="connsiteX2" fmla="*/ 5055233 w 5908342"/>
              <a:gd name="connsiteY2" fmla="*/ 4637879 h 4644091"/>
              <a:gd name="connsiteX3" fmla="*/ 5354 w 5908342"/>
              <a:gd name="connsiteY3" fmla="*/ 4644091 h 4644091"/>
              <a:gd name="connsiteX4" fmla="*/ 0 w 5908342"/>
              <a:gd name="connsiteY4" fmla="*/ 0 h 4644091"/>
              <a:gd name="connsiteX0" fmla="*/ 2865 w 5903319"/>
              <a:gd name="connsiteY0" fmla="*/ 0 h 4661431"/>
              <a:gd name="connsiteX1" fmla="*/ 5903319 w 5903319"/>
              <a:gd name="connsiteY1" fmla="*/ 2724683 h 4661431"/>
              <a:gd name="connsiteX2" fmla="*/ 5050210 w 5903319"/>
              <a:gd name="connsiteY2" fmla="*/ 4655219 h 4661431"/>
              <a:gd name="connsiteX3" fmla="*/ 331 w 5903319"/>
              <a:gd name="connsiteY3" fmla="*/ 4661431 h 4661431"/>
              <a:gd name="connsiteX4" fmla="*/ 2865 w 5903319"/>
              <a:gd name="connsiteY4" fmla="*/ 0 h 4661431"/>
              <a:gd name="connsiteX0" fmla="*/ 2865 w 5867075"/>
              <a:gd name="connsiteY0" fmla="*/ 0 h 4661431"/>
              <a:gd name="connsiteX1" fmla="*/ 5867075 w 5867075"/>
              <a:gd name="connsiteY1" fmla="*/ 2666339 h 4661431"/>
              <a:gd name="connsiteX2" fmla="*/ 5050210 w 5867075"/>
              <a:gd name="connsiteY2" fmla="*/ 4655219 h 4661431"/>
              <a:gd name="connsiteX3" fmla="*/ 331 w 5867075"/>
              <a:gd name="connsiteY3" fmla="*/ 4661431 h 4661431"/>
              <a:gd name="connsiteX4" fmla="*/ 2865 w 5867075"/>
              <a:gd name="connsiteY4" fmla="*/ 0 h 4661431"/>
              <a:gd name="connsiteX0" fmla="*/ 2865 w 5867075"/>
              <a:gd name="connsiteY0" fmla="*/ 0 h 4675688"/>
              <a:gd name="connsiteX1" fmla="*/ 5867075 w 5867075"/>
              <a:gd name="connsiteY1" fmla="*/ 2666339 h 4675688"/>
              <a:gd name="connsiteX2" fmla="*/ 4957185 w 5867075"/>
              <a:gd name="connsiteY2" fmla="*/ 4675688 h 4675688"/>
              <a:gd name="connsiteX3" fmla="*/ 331 w 5867075"/>
              <a:gd name="connsiteY3" fmla="*/ 4661431 h 4675688"/>
              <a:gd name="connsiteX4" fmla="*/ 2865 w 5867075"/>
              <a:gd name="connsiteY4" fmla="*/ 0 h 4675688"/>
              <a:gd name="connsiteX0" fmla="*/ 12763 w 5866882"/>
              <a:gd name="connsiteY0" fmla="*/ 0 h 4679469"/>
              <a:gd name="connsiteX1" fmla="*/ 5866882 w 5866882"/>
              <a:gd name="connsiteY1" fmla="*/ 2670120 h 4679469"/>
              <a:gd name="connsiteX2" fmla="*/ 4956992 w 5866882"/>
              <a:gd name="connsiteY2" fmla="*/ 4679469 h 4679469"/>
              <a:gd name="connsiteX3" fmla="*/ 138 w 5866882"/>
              <a:gd name="connsiteY3" fmla="*/ 4665212 h 4679469"/>
              <a:gd name="connsiteX4" fmla="*/ 12763 w 5866882"/>
              <a:gd name="connsiteY4" fmla="*/ 0 h 467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6882" h="4679469">
                <a:moveTo>
                  <a:pt x="12763" y="0"/>
                </a:moveTo>
                <a:lnTo>
                  <a:pt x="5866882" y="2670120"/>
                </a:lnTo>
                <a:lnTo>
                  <a:pt x="4956992" y="4679469"/>
                </a:lnTo>
                <a:lnTo>
                  <a:pt x="138" y="4665212"/>
                </a:lnTo>
                <a:cubicBezTo>
                  <a:pt x="-1647" y="3117182"/>
                  <a:pt x="14548" y="1548030"/>
                  <a:pt x="12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951D41-35AA-4DAE-B4FB-F31A6AF4FCE2}"/>
              </a:ext>
            </a:extLst>
          </p:cNvPr>
          <p:cNvSpPr txBox="1"/>
          <p:nvPr/>
        </p:nvSpPr>
        <p:spPr>
          <a:xfrm>
            <a:off x="1656225" y="4739944"/>
            <a:ext cx="267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2024 год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</a:rPr>
              <a:t>19,0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01864D-0A5D-4A38-A568-B89C1E96268B}"/>
              </a:ext>
            </a:extLst>
          </p:cNvPr>
          <p:cNvGrpSpPr/>
          <p:nvPr/>
        </p:nvGrpSpPr>
        <p:grpSpPr>
          <a:xfrm>
            <a:off x="5475540" y="3277511"/>
            <a:ext cx="1166769" cy="850690"/>
            <a:chOff x="5449888" y="4730750"/>
            <a:chExt cx="474663" cy="346076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6ED45FCF-A87D-4C14-9791-2DFBB6506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4730750"/>
              <a:ext cx="128588" cy="346075"/>
            </a:xfrm>
            <a:custGeom>
              <a:avLst/>
              <a:gdLst>
                <a:gd name="T0" fmla="*/ 40 w 40"/>
                <a:gd name="T1" fmla="*/ 0 h 107"/>
                <a:gd name="T2" fmla="*/ 40 w 40"/>
                <a:gd name="T3" fmla="*/ 107 h 107"/>
                <a:gd name="T4" fmla="*/ 0 w 40"/>
                <a:gd name="T5" fmla="*/ 107 h 107"/>
                <a:gd name="T6" fmla="*/ 0 w 40"/>
                <a:gd name="T7" fmla="*/ 103 h 107"/>
                <a:gd name="T8" fmla="*/ 0 w 40"/>
                <a:gd name="T9" fmla="*/ 41 h 107"/>
                <a:gd name="T10" fmla="*/ 3 w 40"/>
                <a:gd name="T11" fmla="*/ 35 h 107"/>
                <a:gd name="T12" fmla="*/ 40 w 4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7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DD480AA8-1BD9-482A-8B0F-1FE2670EF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4856163"/>
              <a:ext cx="130175" cy="220663"/>
            </a:xfrm>
            <a:custGeom>
              <a:avLst/>
              <a:gdLst>
                <a:gd name="T0" fmla="*/ 37 w 40"/>
                <a:gd name="T1" fmla="*/ 0 h 68"/>
                <a:gd name="T2" fmla="*/ 40 w 40"/>
                <a:gd name="T3" fmla="*/ 2 h 68"/>
                <a:gd name="T4" fmla="*/ 40 w 40"/>
                <a:gd name="T5" fmla="*/ 67 h 68"/>
                <a:gd name="T6" fmla="*/ 40 w 40"/>
                <a:gd name="T7" fmla="*/ 68 h 68"/>
                <a:gd name="T8" fmla="*/ 0 w 40"/>
                <a:gd name="T9" fmla="*/ 68 h 68"/>
                <a:gd name="T10" fmla="*/ 0 w 40"/>
                <a:gd name="T11" fmla="*/ 34 h 68"/>
                <a:gd name="T12" fmla="*/ 1 w 40"/>
                <a:gd name="T13" fmla="*/ 32 h 68"/>
                <a:gd name="T14" fmla="*/ 37 w 40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8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C7ED2FFB-65E4-43FD-B086-86A7D396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4895850"/>
              <a:ext cx="128588" cy="180975"/>
            </a:xfrm>
            <a:custGeom>
              <a:avLst/>
              <a:gdLst>
                <a:gd name="T0" fmla="*/ 40 w 40"/>
                <a:gd name="T1" fmla="*/ 0 h 56"/>
                <a:gd name="T2" fmla="*/ 40 w 40"/>
                <a:gd name="T3" fmla="*/ 56 h 56"/>
                <a:gd name="T4" fmla="*/ 0 w 40"/>
                <a:gd name="T5" fmla="*/ 56 h 56"/>
                <a:gd name="T6" fmla="*/ 0 w 40"/>
                <a:gd name="T7" fmla="*/ 2 h 56"/>
                <a:gd name="T8" fmla="*/ 14 w 40"/>
                <a:gd name="T9" fmla="*/ 17 h 56"/>
                <a:gd name="T10" fmla="*/ 21 w 40"/>
                <a:gd name="T11" fmla="*/ 17 h 56"/>
                <a:gd name="T12" fmla="*/ 40 w 4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82207" y="237673"/>
            <a:ext cx="10316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доходов от использования имущества в млн. руб.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951D41-35AA-4DAE-B4FB-F31A6AF4FCE2}"/>
              </a:ext>
            </a:extLst>
          </p:cNvPr>
          <p:cNvSpPr txBox="1"/>
          <p:nvPr/>
        </p:nvSpPr>
        <p:spPr>
          <a:xfrm>
            <a:off x="7397099" y="1495344"/>
            <a:ext cx="267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2025 год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</a:rPr>
              <a:t>18,7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951D41-35AA-4DAE-B4FB-F31A6AF4FCE2}"/>
              </a:ext>
            </a:extLst>
          </p:cNvPr>
          <p:cNvSpPr txBox="1"/>
          <p:nvPr/>
        </p:nvSpPr>
        <p:spPr>
          <a:xfrm>
            <a:off x="1563064" y="1947265"/>
            <a:ext cx="267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2023 год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</a:rPr>
              <a:t>23,6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51" y="2430050"/>
            <a:ext cx="3649249" cy="2940618"/>
          </a:xfrm>
          <a:prstGeom prst="rect">
            <a:avLst/>
          </a:prstGeom>
          <a:noFill/>
          <a:effectLst>
            <a:softEdge rad="152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75" y="4272812"/>
            <a:ext cx="3507288" cy="2585188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344080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6B6D87-E1DE-4867-BAAF-896622C069A4}"/>
              </a:ext>
            </a:extLst>
          </p:cNvPr>
          <p:cNvSpPr/>
          <p:nvPr/>
        </p:nvSpPr>
        <p:spPr>
          <a:xfrm rot="20132376">
            <a:off x="-1276257" y="-889982"/>
            <a:ext cx="7316473" cy="4600148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360"/>
              <a:gd name="connsiteY0" fmla="*/ 0 h 6818207"/>
              <a:gd name="connsiteX1" fmla="*/ 6756315 w 10216360"/>
              <a:gd name="connsiteY1" fmla="*/ 3511648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360"/>
              <a:gd name="connsiteY0" fmla="*/ 0 h 6818207"/>
              <a:gd name="connsiteX1" fmla="*/ 10200827 w 10216360"/>
              <a:gd name="connsiteY1" fmla="*/ 4680889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603"/>
              <a:gd name="connsiteY0" fmla="*/ 0 h 6818207"/>
              <a:gd name="connsiteX1" fmla="*/ 10216603 w 10216603"/>
              <a:gd name="connsiteY1" fmla="*/ 4646208 h 6818207"/>
              <a:gd name="connsiteX2" fmla="*/ 10216360 w 10216603"/>
              <a:gd name="connsiteY2" fmla="*/ 6818207 h 6818207"/>
              <a:gd name="connsiteX3" fmla="*/ 0 w 10216603"/>
              <a:gd name="connsiteY3" fmla="*/ 6818207 h 6818207"/>
              <a:gd name="connsiteX4" fmla="*/ 0 w 10216603"/>
              <a:gd name="connsiteY4" fmla="*/ 0 h 6818207"/>
              <a:gd name="connsiteX0" fmla="*/ 3728147 w 10216603"/>
              <a:gd name="connsiteY0" fmla="*/ 0 h 5122303"/>
              <a:gd name="connsiteX1" fmla="*/ 10216603 w 10216603"/>
              <a:gd name="connsiteY1" fmla="*/ 2950304 h 5122303"/>
              <a:gd name="connsiteX2" fmla="*/ 10216360 w 10216603"/>
              <a:gd name="connsiteY2" fmla="*/ 5122303 h 5122303"/>
              <a:gd name="connsiteX3" fmla="*/ 0 w 10216603"/>
              <a:gd name="connsiteY3" fmla="*/ 5122303 h 5122303"/>
              <a:gd name="connsiteX4" fmla="*/ 3728147 w 10216603"/>
              <a:gd name="connsiteY4" fmla="*/ 0 h 5122303"/>
              <a:gd name="connsiteX0" fmla="*/ 4543136 w 10216603"/>
              <a:gd name="connsiteY0" fmla="*/ 0 h 4751571"/>
              <a:gd name="connsiteX1" fmla="*/ 10216603 w 10216603"/>
              <a:gd name="connsiteY1" fmla="*/ 2579572 h 4751571"/>
              <a:gd name="connsiteX2" fmla="*/ 10216360 w 10216603"/>
              <a:gd name="connsiteY2" fmla="*/ 4751571 h 4751571"/>
              <a:gd name="connsiteX3" fmla="*/ 0 w 10216603"/>
              <a:gd name="connsiteY3" fmla="*/ 4751571 h 4751571"/>
              <a:gd name="connsiteX4" fmla="*/ 4543136 w 10216603"/>
              <a:gd name="connsiteY4" fmla="*/ 0 h 4751571"/>
              <a:gd name="connsiteX0" fmla="*/ 6043847 w 10216603"/>
              <a:gd name="connsiteY0" fmla="*/ 0 h 4047982"/>
              <a:gd name="connsiteX1" fmla="*/ 10216603 w 10216603"/>
              <a:gd name="connsiteY1" fmla="*/ 1875983 h 4047982"/>
              <a:gd name="connsiteX2" fmla="*/ 10216360 w 10216603"/>
              <a:gd name="connsiteY2" fmla="*/ 4047982 h 4047982"/>
              <a:gd name="connsiteX3" fmla="*/ 0 w 10216603"/>
              <a:gd name="connsiteY3" fmla="*/ 4047982 h 4047982"/>
              <a:gd name="connsiteX4" fmla="*/ 6043847 w 10216603"/>
              <a:gd name="connsiteY4" fmla="*/ 0 h 4047982"/>
              <a:gd name="connsiteX0" fmla="*/ 4949849 w 10216603"/>
              <a:gd name="connsiteY0" fmla="*/ 0 h 4587490"/>
              <a:gd name="connsiteX1" fmla="*/ 10216603 w 10216603"/>
              <a:gd name="connsiteY1" fmla="*/ 2415491 h 4587490"/>
              <a:gd name="connsiteX2" fmla="*/ 10216360 w 10216603"/>
              <a:gd name="connsiteY2" fmla="*/ 4587490 h 4587490"/>
              <a:gd name="connsiteX3" fmla="*/ 0 w 10216603"/>
              <a:gd name="connsiteY3" fmla="*/ 4587490 h 4587490"/>
              <a:gd name="connsiteX4" fmla="*/ 4949849 w 10216603"/>
              <a:gd name="connsiteY4" fmla="*/ 0 h 4587490"/>
              <a:gd name="connsiteX0" fmla="*/ 934278 w 6201032"/>
              <a:gd name="connsiteY0" fmla="*/ 0 h 4593372"/>
              <a:gd name="connsiteX1" fmla="*/ 6201032 w 6201032"/>
              <a:gd name="connsiteY1" fmla="*/ 2415491 h 4593372"/>
              <a:gd name="connsiteX2" fmla="*/ 6200789 w 6201032"/>
              <a:gd name="connsiteY2" fmla="*/ 4587490 h 4593372"/>
              <a:gd name="connsiteX3" fmla="*/ 0 w 6201032"/>
              <a:gd name="connsiteY3" fmla="*/ 4593372 h 4593372"/>
              <a:gd name="connsiteX4" fmla="*/ 934278 w 6201032"/>
              <a:gd name="connsiteY4" fmla="*/ 0 h 4593372"/>
              <a:gd name="connsiteX0" fmla="*/ 2052072 w 7318826"/>
              <a:gd name="connsiteY0" fmla="*/ 0 h 4587490"/>
              <a:gd name="connsiteX1" fmla="*/ 7318826 w 7318826"/>
              <a:gd name="connsiteY1" fmla="*/ 2415491 h 4587490"/>
              <a:gd name="connsiteX2" fmla="*/ 7318583 w 7318826"/>
              <a:gd name="connsiteY2" fmla="*/ 4587490 h 4587490"/>
              <a:gd name="connsiteX3" fmla="*/ 0 w 7318826"/>
              <a:gd name="connsiteY3" fmla="*/ 4566249 h 4587490"/>
              <a:gd name="connsiteX4" fmla="*/ 2052072 w 7318826"/>
              <a:gd name="connsiteY4" fmla="*/ 0 h 4587490"/>
              <a:gd name="connsiteX0" fmla="*/ 2046563 w 7313317"/>
              <a:gd name="connsiteY0" fmla="*/ 0 h 4600147"/>
              <a:gd name="connsiteX1" fmla="*/ 7313317 w 7313317"/>
              <a:gd name="connsiteY1" fmla="*/ 2415491 h 4600147"/>
              <a:gd name="connsiteX2" fmla="*/ 7313074 w 7313317"/>
              <a:gd name="connsiteY2" fmla="*/ 4587490 h 4600147"/>
              <a:gd name="connsiteX3" fmla="*/ 0 w 7313317"/>
              <a:gd name="connsiteY3" fmla="*/ 4600147 h 4600147"/>
              <a:gd name="connsiteX4" fmla="*/ 2046563 w 7313317"/>
              <a:gd name="connsiteY4" fmla="*/ 0 h 4600147"/>
              <a:gd name="connsiteX0" fmla="*/ 2046563 w 7313317"/>
              <a:gd name="connsiteY0" fmla="*/ 0 h 4600148"/>
              <a:gd name="connsiteX1" fmla="*/ 7313317 w 7313317"/>
              <a:gd name="connsiteY1" fmla="*/ 2415491 h 4600148"/>
              <a:gd name="connsiteX2" fmla="*/ 7313074 w 7313317"/>
              <a:gd name="connsiteY2" fmla="*/ 4587490 h 4600148"/>
              <a:gd name="connsiteX3" fmla="*/ 0 w 7313317"/>
              <a:gd name="connsiteY3" fmla="*/ 4600148 h 4600148"/>
              <a:gd name="connsiteX4" fmla="*/ 2046563 w 7313317"/>
              <a:gd name="connsiteY4" fmla="*/ 0 h 4600148"/>
              <a:gd name="connsiteX0" fmla="*/ 2046563 w 7316473"/>
              <a:gd name="connsiteY0" fmla="*/ 0 h 4600148"/>
              <a:gd name="connsiteX1" fmla="*/ 7316473 w 7316473"/>
              <a:gd name="connsiteY1" fmla="*/ 2408555 h 4600148"/>
              <a:gd name="connsiteX2" fmla="*/ 7313074 w 7316473"/>
              <a:gd name="connsiteY2" fmla="*/ 4587490 h 4600148"/>
              <a:gd name="connsiteX3" fmla="*/ 0 w 7316473"/>
              <a:gd name="connsiteY3" fmla="*/ 4600148 h 4600148"/>
              <a:gd name="connsiteX4" fmla="*/ 2046563 w 7316473"/>
              <a:gd name="connsiteY4" fmla="*/ 0 h 46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6473" h="4600148">
                <a:moveTo>
                  <a:pt x="2046563" y="0"/>
                </a:moveTo>
                <a:lnTo>
                  <a:pt x="7316473" y="2408555"/>
                </a:lnTo>
                <a:lnTo>
                  <a:pt x="7313074" y="4587490"/>
                </a:lnTo>
                <a:lnTo>
                  <a:pt x="0" y="4600148"/>
                </a:lnTo>
                <a:lnTo>
                  <a:pt x="2046563" y="0"/>
                </a:lnTo>
                <a:close/>
              </a:path>
            </a:pathLst>
          </a:custGeom>
          <a:solidFill>
            <a:schemeClr val="accent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7BDB4D-0C97-4B8E-9FB1-D40CEF97AF52}"/>
              </a:ext>
            </a:extLst>
          </p:cNvPr>
          <p:cNvSpPr/>
          <p:nvPr/>
        </p:nvSpPr>
        <p:spPr>
          <a:xfrm rot="20132376">
            <a:off x="-74808" y="3978787"/>
            <a:ext cx="5600999" cy="4222781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5379323 w 10216360"/>
              <a:gd name="connsiteY0" fmla="*/ 0 h 6819816"/>
              <a:gd name="connsiteX1" fmla="*/ 10216360 w 10216360"/>
              <a:gd name="connsiteY1" fmla="*/ 1609 h 6819816"/>
              <a:gd name="connsiteX2" fmla="*/ 10216360 w 10216360"/>
              <a:gd name="connsiteY2" fmla="*/ 6819816 h 6819816"/>
              <a:gd name="connsiteX3" fmla="*/ 0 w 10216360"/>
              <a:gd name="connsiteY3" fmla="*/ 6819816 h 6819816"/>
              <a:gd name="connsiteX4" fmla="*/ 5379323 w 10216360"/>
              <a:gd name="connsiteY4" fmla="*/ 0 h 6819816"/>
              <a:gd name="connsiteX0" fmla="*/ 0 w 4837037"/>
              <a:gd name="connsiteY0" fmla="*/ 0 h 6819816"/>
              <a:gd name="connsiteX1" fmla="*/ 4837037 w 4837037"/>
              <a:gd name="connsiteY1" fmla="*/ 1609 h 6819816"/>
              <a:gd name="connsiteX2" fmla="*/ 4837037 w 4837037"/>
              <a:gd name="connsiteY2" fmla="*/ 6819816 h 6819816"/>
              <a:gd name="connsiteX3" fmla="*/ 385340 w 4837037"/>
              <a:gd name="connsiteY3" fmla="*/ 4544876 h 6819816"/>
              <a:gd name="connsiteX4" fmla="*/ 0 w 4837037"/>
              <a:gd name="connsiteY4" fmla="*/ 0 h 6819816"/>
              <a:gd name="connsiteX0" fmla="*/ 744242 w 5581279"/>
              <a:gd name="connsiteY0" fmla="*/ 0 h 6819816"/>
              <a:gd name="connsiteX1" fmla="*/ 5581279 w 5581279"/>
              <a:gd name="connsiteY1" fmla="*/ 1609 h 6819816"/>
              <a:gd name="connsiteX2" fmla="*/ 5581279 w 5581279"/>
              <a:gd name="connsiteY2" fmla="*/ 6819816 h 6819816"/>
              <a:gd name="connsiteX3" fmla="*/ 0 w 5581279"/>
              <a:gd name="connsiteY3" fmla="*/ 1645204 h 6819816"/>
              <a:gd name="connsiteX4" fmla="*/ 744242 w 5581279"/>
              <a:gd name="connsiteY4" fmla="*/ 0 h 6819816"/>
              <a:gd name="connsiteX0" fmla="*/ 744242 w 5581279"/>
              <a:gd name="connsiteY0" fmla="*/ 0 h 3556264"/>
              <a:gd name="connsiteX1" fmla="*/ 5581279 w 5581279"/>
              <a:gd name="connsiteY1" fmla="*/ 1609 h 3556264"/>
              <a:gd name="connsiteX2" fmla="*/ 5538071 w 5581279"/>
              <a:gd name="connsiteY2" fmla="*/ 3556264 h 3556264"/>
              <a:gd name="connsiteX3" fmla="*/ 0 w 5581279"/>
              <a:gd name="connsiteY3" fmla="*/ 1645204 h 3556264"/>
              <a:gd name="connsiteX4" fmla="*/ 744242 w 5581279"/>
              <a:gd name="connsiteY4" fmla="*/ 0 h 3556264"/>
              <a:gd name="connsiteX0" fmla="*/ 744242 w 5581279"/>
              <a:gd name="connsiteY0" fmla="*/ 0 h 4244065"/>
              <a:gd name="connsiteX1" fmla="*/ 5581279 w 5581279"/>
              <a:gd name="connsiteY1" fmla="*/ 1609 h 4244065"/>
              <a:gd name="connsiteX2" fmla="*/ 5568526 w 5581279"/>
              <a:gd name="connsiteY2" fmla="*/ 4244065 h 4244065"/>
              <a:gd name="connsiteX3" fmla="*/ 0 w 5581279"/>
              <a:gd name="connsiteY3" fmla="*/ 1645204 h 4244065"/>
              <a:gd name="connsiteX4" fmla="*/ 744242 w 5581279"/>
              <a:gd name="connsiteY4" fmla="*/ 0 h 4244065"/>
              <a:gd name="connsiteX0" fmla="*/ 744242 w 5581279"/>
              <a:gd name="connsiteY0" fmla="*/ 0 h 3660689"/>
              <a:gd name="connsiteX1" fmla="*/ 5581279 w 5581279"/>
              <a:gd name="connsiteY1" fmla="*/ 1609 h 3660689"/>
              <a:gd name="connsiteX2" fmla="*/ 5436260 w 5581279"/>
              <a:gd name="connsiteY2" fmla="*/ 3660689 h 3660689"/>
              <a:gd name="connsiteX3" fmla="*/ 0 w 5581279"/>
              <a:gd name="connsiteY3" fmla="*/ 1645204 h 3660689"/>
              <a:gd name="connsiteX4" fmla="*/ 744242 w 5581279"/>
              <a:gd name="connsiteY4" fmla="*/ 0 h 3660689"/>
              <a:gd name="connsiteX0" fmla="*/ 744242 w 5581279"/>
              <a:gd name="connsiteY0" fmla="*/ 0 h 4222781"/>
              <a:gd name="connsiteX1" fmla="*/ 5581279 w 5581279"/>
              <a:gd name="connsiteY1" fmla="*/ 1609 h 4222781"/>
              <a:gd name="connsiteX2" fmla="*/ 5567744 w 5581279"/>
              <a:gd name="connsiteY2" fmla="*/ 4222781 h 4222781"/>
              <a:gd name="connsiteX3" fmla="*/ 0 w 5581279"/>
              <a:gd name="connsiteY3" fmla="*/ 1645204 h 4222781"/>
              <a:gd name="connsiteX4" fmla="*/ 744242 w 5581279"/>
              <a:gd name="connsiteY4" fmla="*/ 0 h 4222781"/>
              <a:gd name="connsiteX0" fmla="*/ 763962 w 5600999"/>
              <a:gd name="connsiteY0" fmla="*/ 0 h 4222781"/>
              <a:gd name="connsiteX1" fmla="*/ 5600999 w 5600999"/>
              <a:gd name="connsiteY1" fmla="*/ 1609 h 4222781"/>
              <a:gd name="connsiteX2" fmla="*/ 5587464 w 5600999"/>
              <a:gd name="connsiteY2" fmla="*/ 4222781 h 4222781"/>
              <a:gd name="connsiteX3" fmla="*/ 0 w 5600999"/>
              <a:gd name="connsiteY3" fmla="*/ 1688554 h 4222781"/>
              <a:gd name="connsiteX4" fmla="*/ 763962 w 5600999"/>
              <a:gd name="connsiteY4" fmla="*/ 0 h 422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999" h="4222781">
                <a:moveTo>
                  <a:pt x="763962" y="0"/>
                </a:moveTo>
                <a:lnTo>
                  <a:pt x="5600999" y="1609"/>
                </a:lnTo>
                <a:cubicBezTo>
                  <a:pt x="5596487" y="1408666"/>
                  <a:pt x="5591976" y="2815724"/>
                  <a:pt x="5587464" y="4222781"/>
                </a:cubicBezTo>
                <a:lnTo>
                  <a:pt x="0" y="1688554"/>
                </a:lnTo>
                <a:lnTo>
                  <a:pt x="76396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AC4A42-C286-4210-AACA-FF60F9069255}"/>
              </a:ext>
            </a:extLst>
          </p:cNvPr>
          <p:cNvSpPr/>
          <p:nvPr/>
        </p:nvSpPr>
        <p:spPr>
          <a:xfrm rot="20132376">
            <a:off x="5955418" y="3551949"/>
            <a:ext cx="7449300" cy="4237557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111 w 10216471"/>
              <a:gd name="connsiteY0" fmla="*/ 0 h 6818207"/>
              <a:gd name="connsiteX1" fmla="*/ 10216471 w 10216471"/>
              <a:gd name="connsiteY1" fmla="*/ 0 h 6818207"/>
              <a:gd name="connsiteX2" fmla="*/ 10216471 w 10216471"/>
              <a:gd name="connsiteY2" fmla="*/ 6818207 h 6818207"/>
              <a:gd name="connsiteX3" fmla="*/ 0 w 10216471"/>
              <a:gd name="connsiteY3" fmla="*/ 1711634 h 6818207"/>
              <a:gd name="connsiteX4" fmla="*/ 111 w 10216471"/>
              <a:gd name="connsiteY4" fmla="*/ 0 h 6818207"/>
              <a:gd name="connsiteX0" fmla="*/ 111 w 10216471"/>
              <a:gd name="connsiteY0" fmla="*/ 0 h 2835995"/>
              <a:gd name="connsiteX1" fmla="*/ 10216471 w 10216471"/>
              <a:gd name="connsiteY1" fmla="*/ 0 h 2835995"/>
              <a:gd name="connsiteX2" fmla="*/ 5602937 w 10216471"/>
              <a:gd name="connsiteY2" fmla="*/ 2835995 h 2835995"/>
              <a:gd name="connsiteX3" fmla="*/ 0 w 10216471"/>
              <a:gd name="connsiteY3" fmla="*/ 1711634 h 2835995"/>
              <a:gd name="connsiteX4" fmla="*/ 111 w 10216471"/>
              <a:gd name="connsiteY4" fmla="*/ 0 h 2835995"/>
              <a:gd name="connsiteX0" fmla="*/ 111 w 10216471"/>
              <a:gd name="connsiteY0" fmla="*/ 0 h 4237556"/>
              <a:gd name="connsiteX1" fmla="*/ 10216471 w 10216471"/>
              <a:gd name="connsiteY1" fmla="*/ 0 h 4237556"/>
              <a:gd name="connsiteX2" fmla="*/ 5509516 w 10216471"/>
              <a:gd name="connsiteY2" fmla="*/ 4237556 h 4237556"/>
              <a:gd name="connsiteX3" fmla="*/ 0 w 10216471"/>
              <a:gd name="connsiteY3" fmla="*/ 1711634 h 4237556"/>
              <a:gd name="connsiteX4" fmla="*/ 111 w 10216471"/>
              <a:gd name="connsiteY4" fmla="*/ 0 h 4237556"/>
              <a:gd name="connsiteX0" fmla="*/ 111 w 6490726"/>
              <a:gd name="connsiteY0" fmla="*/ 0 h 4237556"/>
              <a:gd name="connsiteX1" fmla="*/ 6490726 w 6490726"/>
              <a:gd name="connsiteY1" fmla="*/ 921236 h 4237556"/>
              <a:gd name="connsiteX2" fmla="*/ 5509516 w 6490726"/>
              <a:gd name="connsiteY2" fmla="*/ 4237556 h 4237556"/>
              <a:gd name="connsiteX3" fmla="*/ 0 w 6490726"/>
              <a:gd name="connsiteY3" fmla="*/ 1711634 h 4237556"/>
              <a:gd name="connsiteX4" fmla="*/ 111 w 6490726"/>
              <a:gd name="connsiteY4" fmla="*/ 0 h 4237556"/>
              <a:gd name="connsiteX0" fmla="*/ 111 w 7454287"/>
              <a:gd name="connsiteY0" fmla="*/ 792 h 4238348"/>
              <a:gd name="connsiteX1" fmla="*/ 7454287 w 7454287"/>
              <a:gd name="connsiteY1" fmla="*/ 0 h 4238348"/>
              <a:gd name="connsiteX2" fmla="*/ 5509516 w 7454287"/>
              <a:gd name="connsiteY2" fmla="*/ 4238348 h 4238348"/>
              <a:gd name="connsiteX3" fmla="*/ 0 w 7454287"/>
              <a:gd name="connsiteY3" fmla="*/ 1712426 h 4238348"/>
              <a:gd name="connsiteX4" fmla="*/ 111 w 7454287"/>
              <a:gd name="connsiteY4" fmla="*/ 792 h 4238348"/>
              <a:gd name="connsiteX0" fmla="*/ 11943 w 7466119"/>
              <a:gd name="connsiteY0" fmla="*/ 792 h 4238348"/>
              <a:gd name="connsiteX1" fmla="*/ 7466119 w 7466119"/>
              <a:gd name="connsiteY1" fmla="*/ 0 h 4238348"/>
              <a:gd name="connsiteX2" fmla="*/ 5521348 w 7466119"/>
              <a:gd name="connsiteY2" fmla="*/ 4238348 h 4238348"/>
              <a:gd name="connsiteX3" fmla="*/ 0 w 7466119"/>
              <a:gd name="connsiteY3" fmla="*/ 1738436 h 4238348"/>
              <a:gd name="connsiteX4" fmla="*/ 11943 w 7466119"/>
              <a:gd name="connsiteY4" fmla="*/ 792 h 4238348"/>
              <a:gd name="connsiteX0" fmla="*/ 11943 w 7332634"/>
              <a:gd name="connsiteY0" fmla="*/ 0 h 4237556"/>
              <a:gd name="connsiteX1" fmla="*/ 7332634 w 7332634"/>
              <a:gd name="connsiteY1" fmla="*/ 1272 h 4237556"/>
              <a:gd name="connsiteX2" fmla="*/ 5521348 w 7332634"/>
              <a:gd name="connsiteY2" fmla="*/ 4237556 h 4237556"/>
              <a:gd name="connsiteX3" fmla="*/ 0 w 7332634"/>
              <a:gd name="connsiteY3" fmla="*/ 1737644 h 4237556"/>
              <a:gd name="connsiteX4" fmla="*/ 11943 w 7332634"/>
              <a:gd name="connsiteY4" fmla="*/ 0 h 4237556"/>
              <a:gd name="connsiteX0" fmla="*/ 11943 w 7449300"/>
              <a:gd name="connsiteY0" fmla="*/ 0 h 4237556"/>
              <a:gd name="connsiteX1" fmla="*/ 7449300 w 7449300"/>
              <a:gd name="connsiteY1" fmla="*/ 5510 h 4237556"/>
              <a:gd name="connsiteX2" fmla="*/ 5521348 w 7449300"/>
              <a:gd name="connsiteY2" fmla="*/ 4237556 h 4237556"/>
              <a:gd name="connsiteX3" fmla="*/ 0 w 7449300"/>
              <a:gd name="connsiteY3" fmla="*/ 1737644 h 4237556"/>
              <a:gd name="connsiteX4" fmla="*/ 11943 w 7449300"/>
              <a:gd name="connsiteY4" fmla="*/ 0 h 4237556"/>
              <a:gd name="connsiteX0" fmla="*/ 11943 w 7449300"/>
              <a:gd name="connsiteY0" fmla="*/ 0 h 3766631"/>
              <a:gd name="connsiteX1" fmla="*/ 7449300 w 7449300"/>
              <a:gd name="connsiteY1" fmla="*/ 5510 h 3766631"/>
              <a:gd name="connsiteX2" fmla="*/ 5344905 w 7449300"/>
              <a:gd name="connsiteY2" fmla="*/ 3766631 h 3766631"/>
              <a:gd name="connsiteX3" fmla="*/ 0 w 7449300"/>
              <a:gd name="connsiteY3" fmla="*/ 1737644 h 3766631"/>
              <a:gd name="connsiteX4" fmla="*/ 11943 w 7449300"/>
              <a:gd name="connsiteY4" fmla="*/ 0 h 3766631"/>
              <a:gd name="connsiteX0" fmla="*/ 11943 w 7449300"/>
              <a:gd name="connsiteY0" fmla="*/ 0 h 4237557"/>
              <a:gd name="connsiteX1" fmla="*/ 7449300 w 7449300"/>
              <a:gd name="connsiteY1" fmla="*/ 5510 h 4237557"/>
              <a:gd name="connsiteX2" fmla="*/ 5521348 w 7449300"/>
              <a:gd name="connsiteY2" fmla="*/ 4237557 h 4237557"/>
              <a:gd name="connsiteX3" fmla="*/ 0 w 7449300"/>
              <a:gd name="connsiteY3" fmla="*/ 1737644 h 4237557"/>
              <a:gd name="connsiteX4" fmla="*/ 11943 w 7449300"/>
              <a:gd name="connsiteY4" fmla="*/ 0 h 42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9300" h="4237557">
                <a:moveTo>
                  <a:pt x="11943" y="0"/>
                </a:moveTo>
                <a:lnTo>
                  <a:pt x="7449300" y="5510"/>
                </a:lnTo>
                <a:lnTo>
                  <a:pt x="5521348" y="4237557"/>
                </a:lnTo>
                <a:lnTo>
                  <a:pt x="0" y="1737644"/>
                </a:lnTo>
                <a:lnTo>
                  <a:pt x="119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D9C72-7C06-478C-8F3F-520540609BBA}"/>
              </a:ext>
            </a:extLst>
          </p:cNvPr>
          <p:cNvSpPr/>
          <p:nvPr/>
        </p:nvSpPr>
        <p:spPr>
          <a:xfrm rot="20132376">
            <a:off x="6341048" y="-1441244"/>
            <a:ext cx="5866882" cy="4679469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1627623 w 10216360"/>
              <a:gd name="connsiteY0" fmla="*/ 3461081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1627623 w 10216360"/>
              <a:gd name="connsiteY4" fmla="*/ 3461081 h 6818207"/>
              <a:gd name="connsiteX0" fmla="*/ 4098 w 10216360"/>
              <a:gd name="connsiteY0" fmla="*/ 2199344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4098 w 10216360"/>
              <a:gd name="connsiteY4" fmla="*/ 2199344 h 6818207"/>
              <a:gd name="connsiteX0" fmla="*/ 4098 w 10216360"/>
              <a:gd name="connsiteY0" fmla="*/ 0 h 4618863"/>
              <a:gd name="connsiteX1" fmla="*/ 3608989 w 10216360"/>
              <a:gd name="connsiteY1" fmla="*/ 2894296 h 4618863"/>
              <a:gd name="connsiteX2" fmla="*/ 10216360 w 10216360"/>
              <a:gd name="connsiteY2" fmla="*/ 4618863 h 4618863"/>
              <a:gd name="connsiteX3" fmla="*/ 0 w 10216360"/>
              <a:gd name="connsiteY3" fmla="*/ 4618863 h 4618863"/>
              <a:gd name="connsiteX4" fmla="*/ 4098 w 10216360"/>
              <a:gd name="connsiteY4" fmla="*/ 0 h 4618863"/>
              <a:gd name="connsiteX0" fmla="*/ 4098 w 10216360"/>
              <a:gd name="connsiteY0" fmla="*/ 0 h 4618863"/>
              <a:gd name="connsiteX1" fmla="*/ 5902988 w 10216360"/>
              <a:gd name="connsiteY1" fmla="*/ 2682115 h 4618863"/>
              <a:gd name="connsiteX2" fmla="*/ 10216360 w 10216360"/>
              <a:gd name="connsiteY2" fmla="*/ 4618863 h 4618863"/>
              <a:gd name="connsiteX3" fmla="*/ 0 w 10216360"/>
              <a:gd name="connsiteY3" fmla="*/ 4618863 h 4618863"/>
              <a:gd name="connsiteX4" fmla="*/ 4098 w 10216360"/>
              <a:gd name="connsiteY4" fmla="*/ 0 h 4618863"/>
              <a:gd name="connsiteX0" fmla="*/ 4098 w 5902988"/>
              <a:gd name="connsiteY0" fmla="*/ 0 h 4618863"/>
              <a:gd name="connsiteX1" fmla="*/ 5902988 w 5902988"/>
              <a:gd name="connsiteY1" fmla="*/ 2682115 h 4618863"/>
              <a:gd name="connsiteX2" fmla="*/ 5049879 w 5902988"/>
              <a:gd name="connsiteY2" fmla="*/ 4612651 h 4618863"/>
              <a:gd name="connsiteX3" fmla="*/ 0 w 5902988"/>
              <a:gd name="connsiteY3" fmla="*/ 4618863 h 4618863"/>
              <a:gd name="connsiteX4" fmla="*/ 4098 w 5902988"/>
              <a:gd name="connsiteY4" fmla="*/ 0 h 4618863"/>
              <a:gd name="connsiteX0" fmla="*/ 28544 w 5902988"/>
              <a:gd name="connsiteY0" fmla="*/ 0 h 4649599"/>
              <a:gd name="connsiteX1" fmla="*/ 5902988 w 5902988"/>
              <a:gd name="connsiteY1" fmla="*/ 2712851 h 4649599"/>
              <a:gd name="connsiteX2" fmla="*/ 5049879 w 5902988"/>
              <a:gd name="connsiteY2" fmla="*/ 4643387 h 4649599"/>
              <a:gd name="connsiteX3" fmla="*/ 0 w 5902988"/>
              <a:gd name="connsiteY3" fmla="*/ 4649599 h 4649599"/>
              <a:gd name="connsiteX4" fmla="*/ 28544 w 5902988"/>
              <a:gd name="connsiteY4" fmla="*/ 0 h 4649599"/>
              <a:gd name="connsiteX0" fmla="*/ 0 w 5908342"/>
              <a:gd name="connsiteY0" fmla="*/ 0 h 4644091"/>
              <a:gd name="connsiteX1" fmla="*/ 5908342 w 5908342"/>
              <a:gd name="connsiteY1" fmla="*/ 2707343 h 4644091"/>
              <a:gd name="connsiteX2" fmla="*/ 5055233 w 5908342"/>
              <a:gd name="connsiteY2" fmla="*/ 4637879 h 4644091"/>
              <a:gd name="connsiteX3" fmla="*/ 5354 w 5908342"/>
              <a:gd name="connsiteY3" fmla="*/ 4644091 h 4644091"/>
              <a:gd name="connsiteX4" fmla="*/ 0 w 5908342"/>
              <a:gd name="connsiteY4" fmla="*/ 0 h 4644091"/>
              <a:gd name="connsiteX0" fmla="*/ 2865 w 5903319"/>
              <a:gd name="connsiteY0" fmla="*/ 0 h 4661431"/>
              <a:gd name="connsiteX1" fmla="*/ 5903319 w 5903319"/>
              <a:gd name="connsiteY1" fmla="*/ 2724683 h 4661431"/>
              <a:gd name="connsiteX2" fmla="*/ 5050210 w 5903319"/>
              <a:gd name="connsiteY2" fmla="*/ 4655219 h 4661431"/>
              <a:gd name="connsiteX3" fmla="*/ 331 w 5903319"/>
              <a:gd name="connsiteY3" fmla="*/ 4661431 h 4661431"/>
              <a:gd name="connsiteX4" fmla="*/ 2865 w 5903319"/>
              <a:gd name="connsiteY4" fmla="*/ 0 h 4661431"/>
              <a:gd name="connsiteX0" fmla="*/ 2865 w 5867075"/>
              <a:gd name="connsiteY0" fmla="*/ 0 h 4661431"/>
              <a:gd name="connsiteX1" fmla="*/ 5867075 w 5867075"/>
              <a:gd name="connsiteY1" fmla="*/ 2666339 h 4661431"/>
              <a:gd name="connsiteX2" fmla="*/ 5050210 w 5867075"/>
              <a:gd name="connsiteY2" fmla="*/ 4655219 h 4661431"/>
              <a:gd name="connsiteX3" fmla="*/ 331 w 5867075"/>
              <a:gd name="connsiteY3" fmla="*/ 4661431 h 4661431"/>
              <a:gd name="connsiteX4" fmla="*/ 2865 w 5867075"/>
              <a:gd name="connsiteY4" fmla="*/ 0 h 4661431"/>
              <a:gd name="connsiteX0" fmla="*/ 2865 w 5867075"/>
              <a:gd name="connsiteY0" fmla="*/ 0 h 4675688"/>
              <a:gd name="connsiteX1" fmla="*/ 5867075 w 5867075"/>
              <a:gd name="connsiteY1" fmla="*/ 2666339 h 4675688"/>
              <a:gd name="connsiteX2" fmla="*/ 4957185 w 5867075"/>
              <a:gd name="connsiteY2" fmla="*/ 4675688 h 4675688"/>
              <a:gd name="connsiteX3" fmla="*/ 331 w 5867075"/>
              <a:gd name="connsiteY3" fmla="*/ 4661431 h 4675688"/>
              <a:gd name="connsiteX4" fmla="*/ 2865 w 5867075"/>
              <a:gd name="connsiteY4" fmla="*/ 0 h 4675688"/>
              <a:gd name="connsiteX0" fmla="*/ 12763 w 5866882"/>
              <a:gd name="connsiteY0" fmla="*/ 0 h 4679469"/>
              <a:gd name="connsiteX1" fmla="*/ 5866882 w 5866882"/>
              <a:gd name="connsiteY1" fmla="*/ 2670120 h 4679469"/>
              <a:gd name="connsiteX2" fmla="*/ 4956992 w 5866882"/>
              <a:gd name="connsiteY2" fmla="*/ 4679469 h 4679469"/>
              <a:gd name="connsiteX3" fmla="*/ 138 w 5866882"/>
              <a:gd name="connsiteY3" fmla="*/ 4665212 h 4679469"/>
              <a:gd name="connsiteX4" fmla="*/ 12763 w 5866882"/>
              <a:gd name="connsiteY4" fmla="*/ 0 h 467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6882" h="4679469">
                <a:moveTo>
                  <a:pt x="12763" y="0"/>
                </a:moveTo>
                <a:lnTo>
                  <a:pt x="5866882" y="2670120"/>
                </a:lnTo>
                <a:lnTo>
                  <a:pt x="4956992" y="4679469"/>
                </a:lnTo>
                <a:lnTo>
                  <a:pt x="138" y="4665212"/>
                </a:lnTo>
                <a:cubicBezTo>
                  <a:pt x="-1647" y="3117182"/>
                  <a:pt x="14548" y="1548030"/>
                  <a:pt x="12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667731" y="75570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951D41-35AA-4DAE-B4FB-F31A6AF4FCE2}"/>
              </a:ext>
            </a:extLst>
          </p:cNvPr>
          <p:cNvSpPr txBox="1"/>
          <p:nvPr/>
        </p:nvSpPr>
        <p:spPr>
          <a:xfrm>
            <a:off x="1656225" y="4739944"/>
            <a:ext cx="267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2024 год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</a:rPr>
              <a:t>16,3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01864D-0A5D-4A38-A568-B89C1E96268B}"/>
              </a:ext>
            </a:extLst>
          </p:cNvPr>
          <p:cNvGrpSpPr/>
          <p:nvPr/>
        </p:nvGrpSpPr>
        <p:grpSpPr>
          <a:xfrm>
            <a:off x="5475540" y="3277511"/>
            <a:ext cx="1166769" cy="850690"/>
            <a:chOff x="5449888" y="4730750"/>
            <a:chExt cx="474663" cy="346076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6ED45FCF-A87D-4C14-9791-2DFBB6506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4730750"/>
              <a:ext cx="128588" cy="346075"/>
            </a:xfrm>
            <a:custGeom>
              <a:avLst/>
              <a:gdLst>
                <a:gd name="T0" fmla="*/ 40 w 40"/>
                <a:gd name="T1" fmla="*/ 0 h 107"/>
                <a:gd name="T2" fmla="*/ 40 w 40"/>
                <a:gd name="T3" fmla="*/ 107 h 107"/>
                <a:gd name="T4" fmla="*/ 0 w 40"/>
                <a:gd name="T5" fmla="*/ 107 h 107"/>
                <a:gd name="T6" fmla="*/ 0 w 40"/>
                <a:gd name="T7" fmla="*/ 103 h 107"/>
                <a:gd name="T8" fmla="*/ 0 w 40"/>
                <a:gd name="T9" fmla="*/ 41 h 107"/>
                <a:gd name="T10" fmla="*/ 3 w 40"/>
                <a:gd name="T11" fmla="*/ 35 h 107"/>
                <a:gd name="T12" fmla="*/ 40 w 4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7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DD480AA8-1BD9-482A-8B0F-1FE2670EF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4856163"/>
              <a:ext cx="130175" cy="220663"/>
            </a:xfrm>
            <a:custGeom>
              <a:avLst/>
              <a:gdLst>
                <a:gd name="T0" fmla="*/ 37 w 40"/>
                <a:gd name="T1" fmla="*/ 0 h 68"/>
                <a:gd name="T2" fmla="*/ 40 w 40"/>
                <a:gd name="T3" fmla="*/ 2 h 68"/>
                <a:gd name="T4" fmla="*/ 40 w 40"/>
                <a:gd name="T5" fmla="*/ 67 h 68"/>
                <a:gd name="T6" fmla="*/ 40 w 40"/>
                <a:gd name="T7" fmla="*/ 68 h 68"/>
                <a:gd name="T8" fmla="*/ 0 w 40"/>
                <a:gd name="T9" fmla="*/ 68 h 68"/>
                <a:gd name="T10" fmla="*/ 0 w 40"/>
                <a:gd name="T11" fmla="*/ 34 h 68"/>
                <a:gd name="T12" fmla="*/ 1 w 40"/>
                <a:gd name="T13" fmla="*/ 32 h 68"/>
                <a:gd name="T14" fmla="*/ 37 w 40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8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C7ED2FFB-65E4-43FD-B086-86A7D396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4895850"/>
              <a:ext cx="128588" cy="180975"/>
            </a:xfrm>
            <a:custGeom>
              <a:avLst/>
              <a:gdLst>
                <a:gd name="T0" fmla="*/ 40 w 40"/>
                <a:gd name="T1" fmla="*/ 0 h 56"/>
                <a:gd name="T2" fmla="*/ 40 w 40"/>
                <a:gd name="T3" fmla="*/ 56 h 56"/>
                <a:gd name="T4" fmla="*/ 0 w 40"/>
                <a:gd name="T5" fmla="*/ 56 h 56"/>
                <a:gd name="T6" fmla="*/ 0 w 40"/>
                <a:gd name="T7" fmla="*/ 2 h 56"/>
                <a:gd name="T8" fmla="*/ 14 w 40"/>
                <a:gd name="T9" fmla="*/ 17 h 56"/>
                <a:gd name="T10" fmla="*/ 21 w 40"/>
                <a:gd name="T11" fmla="*/ 17 h 56"/>
                <a:gd name="T12" fmla="*/ 40 w 4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7297" y="155990"/>
            <a:ext cx="10316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поступления доходов от продажи активов                       в млн. руб.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951D41-35AA-4DAE-B4FB-F31A6AF4FCE2}"/>
              </a:ext>
            </a:extLst>
          </p:cNvPr>
          <p:cNvSpPr txBox="1"/>
          <p:nvPr/>
        </p:nvSpPr>
        <p:spPr>
          <a:xfrm>
            <a:off x="7397099" y="1495344"/>
            <a:ext cx="267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2025 год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</a:rPr>
              <a:t>2,6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951D41-35AA-4DAE-B4FB-F31A6AF4FCE2}"/>
              </a:ext>
            </a:extLst>
          </p:cNvPr>
          <p:cNvSpPr txBox="1"/>
          <p:nvPr/>
        </p:nvSpPr>
        <p:spPr>
          <a:xfrm>
            <a:off x="1563064" y="1947265"/>
            <a:ext cx="267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2023 год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7,2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62" y="2693096"/>
            <a:ext cx="5039638" cy="3941733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732644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82207" y="237673"/>
            <a:ext cx="10316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объема доходов бюджета Чистопольского района на 2025 год в тыс. руб.</a:t>
            </a:r>
          </a:p>
        </p:txBody>
      </p:sp>
      <p:sp>
        <p:nvSpPr>
          <p:cNvPr id="4" name="圆角矩形 22"/>
          <p:cNvSpPr/>
          <p:nvPr/>
        </p:nvSpPr>
        <p:spPr>
          <a:xfrm>
            <a:off x="704217" y="3130301"/>
            <a:ext cx="3283215" cy="3258924"/>
          </a:xfrm>
          <a:prstGeom prst="roundRect">
            <a:avLst>
              <a:gd name="adj" fmla="val 945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5" name="组合 23"/>
          <p:cNvGrpSpPr/>
          <p:nvPr/>
        </p:nvGrpSpPr>
        <p:grpSpPr>
          <a:xfrm>
            <a:off x="1347599" y="1577607"/>
            <a:ext cx="1941068" cy="19855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8" name="椭圆 26"/>
          <p:cNvSpPr/>
          <p:nvPr/>
        </p:nvSpPr>
        <p:spPr>
          <a:xfrm>
            <a:off x="2828217" y="2874250"/>
            <a:ext cx="500621" cy="512099"/>
          </a:xfrm>
          <a:prstGeom prst="ellipse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矩形 27"/>
          <p:cNvSpPr/>
          <p:nvPr/>
        </p:nvSpPr>
        <p:spPr>
          <a:xfrm>
            <a:off x="1661390" y="2391744"/>
            <a:ext cx="12474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40,0%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0" name="圆角矩形 28"/>
          <p:cNvSpPr/>
          <p:nvPr/>
        </p:nvSpPr>
        <p:spPr>
          <a:xfrm>
            <a:off x="4348905" y="3130300"/>
            <a:ext cx="3283215" cy="3258924"/>
          </a:xfrm>
          <a:prstGeom prst="roundRect">
            <a:avLst>
              <a:gd name="adj" fmla="val 7846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1" name="圆角矩形 29"/>
          <p:cNvSpPr/>
          <p:nvPr/>
        </p:nvSpPr>
        <p:spPr>
          <a:xfrm>
            <a:off x="8015478" y="3130298"/>
            <a:ext cx="3283215" cy="3258924"/>
          </a:xfrm>
          <a:prstGeom prst="roundRect">
            <a:avLst>
              <a:gd name="adj" fmla="val 7445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2" name="组合 30"/>
          <p:cNvGrpSpPr/>
          <p:nvPr/>
        </p:nvGrpSpPr>
        <p:grpSpPr>
          <a:xfrm>
            <a:off x="5019979" y="1637843"/>
            <a:ext cx="1941068" cy="19855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4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15" name="组合 33"/>
          <p:cNvGrpSpPr/>
          <p:nvPr/>
        </p:nvGrpSpPr>
        <p:grpSpPr>
          <a:xfrm>
            <a:off x="8686551" y="1577607"/>
            <a:ext cx="1941068" cy="19855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7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18" name="椭圆 36"/>
          <p:cNvSpPr/>
          <p:nvPr/>
        </p:nvSpPr>
        <p:spPr>
          <a:xfrm>
            <a:off x="6571883" y="2874250"/>
            <a:ext cx="500621" cy="512099"/>
          </a:xfrm>
          <a:prstGeom prst="ellipse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9" name="椭圆 37"/>
          <p:cNvSpPr/>
          <p:nvPr/>
        </p:nvSpPr>
        <p:spPr>
          <a:xfrm>
            <a:off x="10241359" y="2874250"/>
            <a:ext cx="500621" cy="512099"/>
          </a:xfrm>
          <a:prstGeom prst="ellipse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1058450" y="3878577"/>
            <a:ext cx="2607259" cy="1560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Налоговые и неналоговые</a:t>
            </a:r>
            <a:r>
              <a:rPr lang="ru-RU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е</a:t>
            </a: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доходы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7" name="TextBox 20"/>
          <p:cNvSpPr txBox="1"/>
          <p:nvPr/>
        </p:nvSpPr>
        <p:spPr>
          <a:xfrm>
            <a:off x="4674176" y="3878577"/>
            <a:ext cx="2607259" cy="988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Безвозмездные поступления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383118" y="2444129"/>
            <a:ext cx="9717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60%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9" name="TextBox 20"/>
          <p:cNvSpPr txBox="1"/>
          <p:nvPr/>
        </p:nvSpPr>
        <p:spPr>
          <a:xfrm>
            <a:off x="8353454" y="3902102"/>
            <a:ext cx="2607259" cy="468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Всего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0" name="矩形 27"/>
          <p:cNvSpPr/>
          <p:nvPr/>
        </p:nvSpPr>
        <p:spPr>
          <a:xfrm>
            <a:off x="8594933" y="2324170"/>
            <a:ext cx="19287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lang="ru-RU" altLang="zh-CN" sz="2600" dirty="0">
                <a:solidFill>
                  <a:srgbClr val="C00000"/>
                </a:solidFill>
                <a:latin typeface="微软雅黑"/>
                <a:ea typeface="微软雅黑"/>
              </a:rPr>
              <a:t>2617792,0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1" name="矩形 27"/>
          <p:cNvSpPr/>
          <p:nvPr/>
        </p:nvSpPr>
        <p:spPr>
          <a:xfrm>
            <a:off x="1389963" y="1889472"/>
            <a:ext cx="19406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600" dirty="0">
                <a:solidFill>
                  <a:srgbClr val="C00000"/>
                </a:solidFill>
                <a:latin typeface="微软雅黑"/>
                <a:ea typeface="微软雅黑"/>
              </a:rPr>
              <a:t>1048144,7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2" name="矩形 27"/>
          <p:cNvSpPr/>
          <p:nvPr/>
        </p:nvSpPr>
        <p:spPr>
          <a:xfrm>
            <a:off x="5062343" y="2031493"/>
            <a:ext cx="18987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1569647,3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3378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92D050"/>
                </a:solidFill>
              </a:rPr>
              <a:t>ОСНОВНЫЕ ХАРАКТЕРИСТИКИ БЮДЖЕТА ЧИСТОПОЛЬСКОГО МУНИЦИПАЛЬНОГО РАЙОНА НА 2025 ГОД</a:t>
            </a:r>
            <a:endParaRPr lang="ru-RU" dirty="0">
              <a:solidFill>
                <a:srgbClr val="92D050"/>
              </a:solidFill>
            </a:endParaRPr>
          </a:p>
          <a:p>
            <a:pPr algn="ctr"/>
            <a:r>
              <a:rPr lang="ru-RU" b="1" dirty="0">
                <a:solidFill>
                  <a:srgbClr val="92D050"/>
                </a:solidFill>
              </a:rPr>
              <a:t> </a:t>
            </a:r>
            <a:endParaRPr lang="ru-RU" dirty="0">
              <a:solidFill>
                <a:srgbClr val="92D050"/>
              </a:solidFill>
            </a:endParaRPr>
          </a:p>
          <a:p>
            <a:r>
              <a:rPr lang="ru-RU" b="1" dirty="0"/>
              <a:t>Общий объем доходов</a:t>
            </a:r>
            <a:r>
              <a:rPr lang="ru-RU" dirty="0"/>
              <a:t> бюджета муниципального образования «Чистопольский муниципальный район» Республики Татарстан  на 2025 год составил 2617,8 млн. рублей, </a:t>
            </a:r>
            <a:r>
              <a:rPr lang="ru-RU" b="1" dirty="0"/>
              <a:t>общий объем расходов</a:t>
            </a:r>
            <a:r>
              <a:rPr lang="ru-RU" dirty="0"/>
              <a:t> на 2025 год  - 2617,8 млн. рублей, </a:t>
            </a:r>
            <a:r>
              <a:rPr lang="ru-RU" b="1" dirty="0"/>
              <a:t>дефицит</a:t>
            </a:r>
            <a:r>
              <a:rPr lang="ru-RU" dirty="0"/>
              <a:t> бюджета </a:t>
            </a:r>
            <a:r>
              <a:rPr lang="ru-RU" b="1" dirty="0"/>
              <a:t>муниципального образования «</a:t>
            </a:r>
            <a:r>
              <a:rPr lang="ru-RU" dirty="0"/>
              <a:t>Чистопольский муниципальный район» Республики Татарстан  равен нулю.</a:t>
            </a:r>
          </a:p>
          <a:p>
            <a:r>
              <a:rPr lang="ru-RU" dirty="0"/>
              <a:t>         В 2025 году общий объем поступлений по доходам в бюджет Чистопольского муниципального района прогнозируется в сумме 2617,8 млн. руб., в том числе налоговых и неналоговых поступлений 1048,1 млн. руб., средства бюджетов других уровней  1569,7 млн. руб. </a:t>
            </a:r>
          </a:p>
          <a:p>
            <a:r>
              <a:rPr lang="ru-RU" dirty="0"/>
              <a:t>	На исполнение расходной части бюджета в 2025 году предусмотрено 2617,8 млн. руб.</a:t>
            </a:r>
            <a:endParaRPr lang="ru-RU" b="1" dirty="0"/>
          </a:p>
          <a:p>
            <a:r>
              <a:rPr lang="ru-RU" dirty="0"/>
              <a:t>	В структуре расходов бюджета  7</a:t>
            </a:r>
            <a:r>
              <a:rPr lang="en-US" dirty="0"/>
              <a:t>3</a:t>
            </a:r>
            <a:r>
              <a:rPr lang="ru-RU" dirty="0"/>
              <a:t>,</a:t>
            </a:r>
            <a:r>
              <a:rPr lang="en-US" dirty="0"/>
              <a:t>4</a:t>
            </a:r>
            <a:r>
              <a:rPr lang="ru-RU" dirty="0"/>
              <a:t>% приходится на отрасль «образование».</a:t>
            </a:r>
            <a:endParaRPr lang="ru-RU" b="1" dirty="0"/>
          </a:p>
          <a:p>
            <a:r>
              <a:rPr lang="ru-RU" dirty="0"/>
              <a:t>На  безвозмездные перечисления  нижестоящим бюджетам предусмотрено 67,4 млн. руб.  или 2,6 %. 	</a:t>
            </a:r>
            <a:endParaRPr lang="ru-RU" b="1" dirty="0"/>
          </a:p>
          <a:p>
            <a:r>
              <a:rPr lang="ru-RU" dirty="0"/>
              <a:t>Расходы ЖКХ в бюджете района составили </a:t>
            </a:r>
            <a:r>
              <a:rPr lang="en-US" dirty="0"/>
              <a:t>22,8</a:t>
            </a:r>
            <a:r>
              <a:rPr lang="ru-RU" dirty="0"/>
              <a:t> млн. руб. Или</a:t>
            </a:r>
            <a:r>
              <a:rPr lang="en-US" dirty="0"/>
              <a:t> 1</a:t>
            </a:r>
            <a:r>
              <a:rPr lang="ru-RU" dirty="0"/>
              <a:t> %,     общегосударственные вопросы –</a:t>
            </a:r>
            <a:r>
              <a:rPr lang="en-US" dirty="0"/>
              <a:t> 5</a:t>
            </a:r>
            <a:r>
              <a:rPr lang="ru-RU" dirty="0"/>
              <a:t> %, культура – </a:t>
            </a:r>
            <a:r>
              <a:rPr lang="en-US" dirty="0"/>
              <a:t>7</a:t>
            </a:r>
            <a:r>
              <a:rPr lang="ru-RU" dirty="0"/>
              <a:t> %, социальная политика –  </a:t>
            </a:r>
            <a:r>
              <a:rPr lang="en-US" dirty="0"/>
              <a:t>2</a:t>
            </a:r>
            <a:r>
              <a:rPr lang="ru-RU" dirty="0"/>
              <a:t>%, физическая культура – </a:t>
            </a:r>
            <a:r>
              <a:rPr lang="en-US" dirty="0"/>
              <a:t>5,2</a:t>
            </a:r>
            <a:r>
              <a:rPr lang="ru-RU" dirty="0"/>
              <a:t> %, национальная экономика – 1,3%, молодежная политика – 1,9%, на другие отрасли менее </a:t>
            </a:r>
            <a:r>
              <a:rPr lang="en-US" dirty="0"/>
              <a:t>1</a:t>
            </a:r>
            <a:r>
              <a:rPr lang="ru-RU" dirty="0"/>
              <a:t>%.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0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9"/>
          <p:cNvGrpSpPr/>
          <p:nvPr/>
        </p:nvGrpSpPr>
        <p:grpSpPr>
          <a:xfrm>
            <a:off x="7280153" y="2606921"/>
            <a:ext cx="1029449" cy="693328"/>
            <a:chOff x="6291974" y="2040370"/>
            <a:chExt cx="1142642" cy="755703"/>
          </a:xfrm>
        </p:grpSpPr>
        <p:sp>
          <p:nvSpPr>
            <p:cNvPr id="35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91974" y="2208373"/>
              <a:ext cx="1142642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1776001,4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41"/>
          <p:cNvGrpSpPr/>
          <p:nvPr/>
        </p:nvGrpSpPr>
        <p:grpSpPr>
          <a:xfrm>
            <a:off x="7260398" y="3598950"/>
            <a:ext cx="930063" cy="693328"/>
            <a:chOff x="6270081" y="3944537"/>
            <a:chExt cx="1032334" cy="755703"/>
          </a:xfrm>
        </p:grpSpPr>
        <p:sp>
          <p:nvSpPr>
            <p:cNvPr id="3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70081" y="4152274"/>
              <a:ext cx="1032334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728845,5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42"/>
          <p:cNvGrpSpPr/>
          <p:nvPr/>
        </p:nvGrpSpPr>
        <p:grpSpPr>
          <a:xfrm>
            <a:off x="7313952" y="4487975"/>
            <a:ext cx="930063" cy="693328"/>
            <a:chOff x="6286905" y="4900725"/>
            <a:chExt cx="1032331" cy="755703"/>
          </a:xfrm>
        </p:grpSpPr>
        <p:sp>
          <p:nvSpPr>
            <p:cNvPr id="29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rgbClr val="298E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86905" y="5098025"/>
              <a:ext cx="1032331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924818,3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0" name="Freeform 4"/>
          <p:cNvSpPr/>
          <p:nvPr/>
        </p:nvSpPr>
        <p:spPr>
          <a:xfrm rot="16200000">
            <a:off x="8174560" y="3752423"/>
            <a:ext cx="2660730" cy="2361981"/>
          </a:xfrm>
          <a:custGeom>
            <a:avLst/>
            <a:gdLst>
              <a:gd name="connsiteX0" fmla="*/ 2496508 w 3190111"/>
              <a:gd name="connsiteY0" fmla="*/ 2321164 h 2883873"/>
              <a:gd name="connsiteX1" fmla="*/ 2496508 w 3190111"/>
              <a:gd name="connsiteY1" fmla="*/ 2883872 h 2883873"/>
              <a:gd name="connsiteX2" fmla="*/ 0 w 3190111"/>
              <a:gd name="connsiteY2" fmla="*/ 2883872 h 2883873"/>
              <a:gd name="connsiteX3" fmla="*/ 0 w 3190111"/>
              <a:gd name="connsiteY3" fmla="*/ 2321164 h 2883873"/>
              <a:gd name="connsiteX4" fmla="*/ 3190111 w 3190111"/>
              <a:gd name="connsiteY4" fmla="*/ 562708 h 2883873"/>
              <a:gd name="connsiteX5" fmla="*/ 3062414 w 3190111"/>
              <a:gd name="connsiteY5" fmla="*/ 562708 h 2883873"/>
              <a:gd name="connsiteX6" fmla="*/ 3062414 w 3190111"/>
              <a:gd name="connsiteY6" fmla="*/ 2321165 h 2883873"/>
              <a:gd name="connsiteX7" fmla="*/ 3065612 w 3190111"/>
              <a:gd name="connsiteY7" fmla="*/ 2321165 h 2883873"/>
              <a:gd name="connsiteX8" fmla="*/ 2499706 w 3190111"/>
              <a:gd name="connsiteY8" fmla="*/ 2883873 h 2883873"/>
              <a:gd name="connsiteX9" fmla="*/ 2499706 w 3190111"/>
              <a:gd name="connsiteY9" fmla="*/ 2321165 h 2883873"/>
              <a:gd name="connsiteX10" fmla="*/ 2499706 w 3190111"/>
              <a:gd name="connsiteY10" fmla="*/ 562708 h 2883873"/>
              <a:gd name="connsiteX11" fmla="*/ 2378404 w 3190111"/>
              <a:gd name="connsiteY11" fmla="*/ 562708 h 2883873"/>
              <a:gd name="connsiteX12" fmla="*/ 2784258 w 3190111"/>
              <a:gd name="connsiteY12" fmla="*/ 0 h 288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0111" h="2883873">
                <a:moveTo>
                  <a:pt x="2496508" y="2321164"/>
                </a:moveTo>
                <a:lnTo>
                  <a:pt x="2496508" y="2883872"/>
                </a:lnTo>
                <a:lnTo>
                  <a:pt x="0" y="2883872"/>
                </a:lnTo>
                <a:lnTo>
                  <a:pt x="0" y="2321164"/>
                </a:lnTo>
                <a:close/>
                <a:moveTo>
                  <a:pt x="3190111" y="562708"/>
                </a:moveTo>
                <a:lnTo>
                  <a:pt x="3062414" y="562708"/>
                </a:lnTo>
                <a:lnTo>
                  <a:pt x="3062414" y="2321165"/>
                </a:lnTo>
                <a:lnTo>
                  <a:pt x="3065612" y="2321165"/>
                </a:lnTo>
                <a:lnTo>
                  <a:pt x="2499706" y="2883873"/>
                </a:lnTo>
                <a:lnTo>
                  <a:pt x="2499706" y="2321165"/>
                </a:lnTo>
                <a:lnTo>
                  <a:pt x="2499706" y="562708"/>
                </a:lnTo>
                <a:lnTo>
                  <a:pt x="2378404" y="562708"/>
                </a:lnTo>
                <a:lnTo>
                  <a:pt x="2784258" y="0"/>
                </a:lnTo>
                <a:close/>
              </a:path>
            </a:pathLst>
          </a:custGeom>
          <a:solidFill>
            <a:srgbClr val="26A2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49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>
          <a:xfrm rot="16200000">
            <a:off x="8351700" y="2662165"/>
            <a:ext cx="3573847" cy="3629378"/>
          </a:xfrm>
          <a:custGeom>
            <a:avLst/>
            <a:gdLst>
              <a:gd name="connsiteX0" fmla="*/ 5289608 w 5289608"/>
              <a:gd name="connsiteY0" fmla="*/ 562708 h 4431309"/>
              <a:gd name="connsiteX1" fmla="*/ 5165108 w 5289608"/>
              <a:gd name="connsiteY1" fmla="*/ 562708 h 4431309"/>
              <a:gd name="connsiteX2" fmla="*/ 5165108 w 5289608"/>
              <a:gd name="connsiteY2" fmla="*/ 3868601 h 4431309"/>
              <a:gd name="connsiteX3" fmla="*/ 4602401 w 5289608"/>
              <a:gd name="connsiteY3" fmla="*/ 4431309 h 4431309"/>
              <a:gd name="connsiteX4" fmla="*/ 0 w 5289608"/>
              <a:gd name="connsiteY4" fmla="*/ 4431309 h 4431309"/>
              <a:gd name="connsiteX5" fmla="*/ 0 w 5289608"/>
              <a:gd name="connsiteY5" fmla="*/ 3868601 h 4431309"/>
              <a:gd name="connsiteX6" fmla="*/ 4602401 w 5289608"/>
              <a:gd name="connsiteY6" fmla="*/ 3868601 h 4431309"/>
              <a:gd name="connsiteX7" fmla="*/ 4602401 w 5289608"/>
              <a:gd name="connsiteY7" fmla="*/ 562708 h 4431309"/>
              <a:gd name="connsiteX8" fmla="*/ 4477901 w 5289608"/>
              <a:gd name="connsiteY8" fmla="*/ 562708 h 4431309"/>
              <a:gd name="connsiteX9" fmla="*/ 4883755 w 5289608"/>
              <a:gd name="connsiteY9" fmla="*/ 0 h 443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9608" h="4431309">
                <a:moveTo>
                  <a:pt x="5289608" y="562708"/>
                </a:moveTo>
                <a:lnTo>
                  <a:pt x="5165108" y="562708"/>
                </a:lnTo>
                <a:lnTo>
                  <a:pt x="5165108" y="3868601"/>
                </a:lnTo>
                <a:lnTo>
                  <a:pt x="4602401" y="4431309"/>
                </a:lnTo>
                <a:lnTo>
                  <a:pt x="0" y="4431309"/>
                </a:lnTo>
                <a:lnTo>
                  <a:pt x="0" y="3868601"/>
                </a:lnTo>
                <a:lnTo>
                  <a:pt x="4602401" y="3868601"/>
                </a:lnTo>
                <a:lnTo>
                  <a:pt x="4602401" y="562708"/>
                </a:lnTo>
                <a:lnTo>
                  <a:pt x="4477901" y="562708"/>
                </a:lnTo>
                <a:lnTo>
                  <a:pt x="4883755" y="0"/>
                </a:lnTo>
                <a:close/>
              </a:path>
            </a:pathLst>
          </a:custGeom>
          <a:solidFill>
            <a:srgbClr val="26A2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49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Freeform 3"/>
          <p:cNvSpPr/>
          <p:nvPr/>
        </p:nvSpPr>
        <p:spPr>
          <a:xfrm rot="16200000">
            <a:off x="8294293" y="4505859"/>
            <a:ext cx="1787561" cy="1728279"/>
          </a:xfrm>
          <a:custGeom>
            <a:avLst/>
            <a:gdLst>
              <a:gd name="connsiteX0" fmla="*/ 2143216 w 2143216"/>
              <a:gd name="connsiteY0" fmla="*/ 562708 h 2110152"/>
              <a:gd name="connsiteX1" fmla="*/ 2018715 w 2143216"/>
              <a:gd name="connsiteY1" fmla="*/ 562708 h 2110152"/>
              <a:gd name="connsiteX2" fmla="*/ 2018715 w 2143216"/>
              <a:gd name="connsiteY2" fmla="*/ 1547444 h 2110152"/>
              <a:gd name="connsiteX3" fmla="*/ 1456007 w 2143216"/>
              <a:gd name="connsiteY3" fmla="*/ 2110152 h 2110152"/>
              <a:gd name="connsiteX4" fmla="*/ 1456007 w 2143216"/>
              <a:gd name="connsiteY4" fmla="*/ 2110151 h 2110152"/>
              <a:gd name="connsiteX5" fmla="*/ 0 w 2143216"/>
              <a:gd name="connsiteY5" fmla="*/ 2110151 h 2110152"/>
              <a:gd name="connsiteX6" fmla="*/ 0 w 2143216"/>
              <a:gd name="connsiteY6" fmla="*/ 1547443 h 2110152"/>
              <a:gd name="connsiteX7" fmla="*/ 1456007 w 2143216"/>
              <a:gd name="connsiteY7" fmla="*/ 1547443 h 2110152"/>
              <a:gd name="connsiteX8" fmla="*/ 1456007 w 2143216"/>
              <a:gd name="connsiteY8" fmla="*/ 562708 h 2110152"/>
              <a:gd name="connsiteX9" fmla="*/ 1331509 w 2143216"/>
              <a:gd name="connsiteY9" fmla="*/ 562708 h 2110152"/>
              <a:gd name="connsiteX10" fmla="*/ 1737363 w 2143216"/>
              <a:gd name="connsiteY10" fmla="*/ 0 h 21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3216" h="2110152">
                <a:moveTo>
                  <a:pt x="2143216" y="562708"/>
                </a:moveTo>
                <a:lnTo>
                  <a:pt x="2018715" y="562708"/>
                </a:lnTo>
                <a:lnTo>
                  <a:pt x="2018715" y="1547444"/>
                </a:lnTo>
                <a:lnTo>
                  <a:pt x="1456007" y="2110152"/>
                </a:lnTo>
                <a:lnTo>
                  <a:pt x="1456007" y="2110151"/>
                </a:lnTo>
                <a:lnTo>
                  <a:pt x="0" y="2110151"/>
                </a:lnTo>
                <a:lnTo>
                  <a:pt x="0" y="1547443"/>
                </a:lnTo>
                <a:lnTo>
                  <a:pt x="1456007" y="1547443"/>
                </a:lnTo>
                <a:lnTo>
                  <a:pt x="1456007" y="562708"/>
                </a:lnTo>
                <a:lnTo>
                  <a:pt x="1331509" y="562708"/>
                </a:lnTo>
                <a:lnTo>
                  <a:pt x="1737363" y="0"/>
                </a:lnTo>
                <a:close/>
              </a:path>
            </a:pathLst>
          </a:custGeom>
          <a:solidFill>
            <a:srgbClr val="298E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49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3" name="Group 19"/>
          <p:cNvGrpSpPr/>
          <p:nvPr/>
        </p:nvGrpSpPr>
        <p:grpSpPr>
          <a:xfrm>
            <a:off x="257667" y="2728430"/>
            <a:ext cx="412980" cy="315619"/>
            <a:chOff x="789999" y="2242985"/>
            <a:chExt cx="504229" cy="378415"/>
          </a:xfrm>
        </p:grpSpPr>
        <p:sp>
          <p:nvSpPr>
            <p:cNvPr id="27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7"/>
          <p:cNvGrpSpPr/>
          <p:nvPr/>
        </p:nvGrpSpPr>
        <p:grpSpPr>
          <a:xfrm>
            <a:off x="266218" y="3900758"/>
            <a:ext cx="412980" cy="315619"/>
            <a:chOff x="789999" y="2242985"/>
            <a:chExt cx="504229" cy="378415"/>
          </a:xfrm>
        </p:grpSpPr>
        <p:sp>
          <p:nvSpPr>
            <p:cNvPr id="23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1"/>
          <p:cNvGrpSpPr/>
          <p:nvPr/>
        </p:nvGrpSpPr>
        <p:grpSpPr>
          <a:xfrm>
            <a:off x="266218" y="4842351"/>
            <a:ext cx="412980" cy="315619"/>
            <a:chOff x="789999" y="2242985"/>
            <a:chExt cx="504229" cy="378415"/>
          </a:xfrm>
        </p:grpSpPr>
        <p:sp>
          <p:nvSpPr>
            <p:cNvPr id="21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298E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9"/>
          <p:cNvGrpSpPr/>
          <p:nvPr/>
        </p:nvGrpSpPr>
        <p:grpSpPr>
          <a:xfrm>
            <a:off x="6257197" y="2624722"/>
            <a:ext cx="1029449" cy="693328"/>
            <a:chOff x="6175837" y="2040370"/>
            <a:chExt cx="1142642" cy="755703"/>
          </a:xfrm>
        </p:grpSpPr>
        <p:sp>
          <p:nvSpPr>
            <p:cNvPr id="3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75837" y="2208373"/>
              <a:ext cx="1142642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1657947,4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1"/>
          <p:cNvGrpSpPr/>
          <p:nvPr/>
        </p:nvGrpSpPr>
        <p:grpSpPr>
          <a:xfrm>
            <a:off x="6330242" y="3598950"/>
            <a:ext cx="930063" cy="693328"/>
            <a:chOff x="6247440" y="3944537"/>
            <a:chExt cx="1032331" cy="755703"/>
          </a:xfrm>
        </p:grpSpPr>
        <p:sp>
          <p:nvSpPr>
            <p:cNvPr id="44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47440" y="4154655"/>
              <a:ext cx="1032331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683590,6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2"/>
          <p:cNvGrpSpPr/>
          <p:nvPr/>
        </p:nvGrpSpPr>
        <p:grpSpPr>
          <a:xfrm>
            <a:off x="6350480" y="4476215"/>
            <a:ext cx="930063" cy="693328"/>
            <a:chOff x="6269902" y="4900725"/>
            <a:chExt cx="1032331" cy="755703"/>
          </a:xfrm>
        </p:grpSpPr>
        <p:sp>
          <p:nvSpPr>
            <p:cNvPr id="47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rgbClr val="298E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69902" y="5138424"/>
              <a:ext cx="1032331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856012,8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39"/>
          <p:cNvGrpSpPr/>
          <p:nvPr/>
        </p:nvGrpSpPr>
        <p:grpSpPr>
          <a:xfrm>
            <a:off x="5243108" y="2624722"/>
            <a:ext cx="1029449" cy="693328"/>
            <a:chOff x="6175839" y="2040370"/>
            <a:chExt cx="1142643" cy="755703"/>
          </a:xfrm>
        </p:grpSpPr>
        <p:sp>
          <p:nvSpPr>
            <p:cNvPr id="50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75839" y="2208373"/>
              <a:ext cx="1142643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1569647,7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41"/>
          <p:cNvGrpSpPr/>
          <p:nvPr/>
        </p:nvGrpSpPr>
        <p:grpSpPr>
          <a:xfrm>
            <a:off x="5301361" y="3598950"/>
            <a:ext cx="930063" cy="693328"/>
            <a:chOff x="6230995" y="3944537"/>
            <a:chExt cx="1032328" cy="755703"/>
          </a:xfrm>
        </p:grpSpPr>
        <p:sp>
          <p:nvSpPr>
            <p:cNvPr id="56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30995" y="4114593"/>
              <a:ext cx="1032328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640769,8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42"/>
          <p:cNvGrpSpPr/>
          <p:nvPr/>
        </p:nvGrpSpPr>
        <p:grpSpPr>
          <a:xfrm>
            <a:off x="5328943" y="4476215"/>
            <a:ext cx="930063" cy="693328"/>
            <a:chOff x="6261626" y="4900725"/>
            <a:chExt cx="1032331" cy="755703"/>
          </a:xfrm>
        </p:grpSpPr>
        <p:sp>
          <p:nvSpPr>
            <p:cNvPr id="59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rgbClr val="298E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61626" y="5119160"/>
              <a:ext cx="1032331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804736,3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99575" y="29271"/>
            <a:ext cx="1031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межбюджетных трансфертов, передаваемых бюджету Чистопольского муниципального района из бюджетов других уровней в тыс. руб.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726448" y="2574892"/>
            <a:ext cx="446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от других бюджетов бюджетной системы РФ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749230" y="3671468"/>
            <a:ext cx="4423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бюджетам бюджетной системы РФ (межбюджетные трансферты)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725661" y="4594798"/>
            <a:ext cx="4367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РФ и муниципальных образований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grpSp>
        <p:nvGrpSpPr>
          <p:cNvPr id="80" name="Group 19"/>
          <p:cNvGrpSpPr/>
          <p:nvPr/>
        </p:nvGrpSpPr>
        <p:grpSpPr>
          <a:xfrm>
            <a:off x="266218" y="5732088"/>
            <a:ext cx="412980" cy="315619"/>
            <a:chOff x="789999" y="2242985"/>
            <a:chExt cx="504229" cy="378415"/>
          </a:xfrm>
        </p:grpSpPr>
        <p:sp>
          <p:nvSpPr>
            <p:cNvPr id="8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744626" y="5681676"/>
            <a:ext cx="4443841" cy="36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grpSp>
        <p:nvGrpSpPr>
          <p:cNvPr id="84" name="Group 39"/>
          <p:cNvGrpSpPr/>
          <p:nvPr/>
        </p:nvGrpSpPr>
        <p:grpSpPr>
          <a:xfrm>
            <a:off x="7230433" y="5487394"/>
            <a:ext cx="930063" cy="693328"/>
            <a:chOff x="6246313" y="2040370"/>
            <a:chExt cx="1032334" cy="755703"/>
          </a:xfrm>
        </p:grpSpPr>
        <p:sp>
          <p:nvSpPr>
            <p:cNvPr id="85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246313" y="2250487"/>
              <a:ext cx="1032334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122337,6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39"/>
          <p:cNvGrpSpPr/>
          <p:nvPr/>
        </p:nvGrpSpPr>
        <p:grpSpPr>
          <a:xfrm>
            <a:off x="6389954" y="5487394"/>
            <a:ext cx="780983" cy="693328"/>
            <a:chOff x="6323213" y="2040370"/>
            <a:chExt cx="866859" cy="755703"/>
          </a:xfrm>
        </p:grpSpPr>
        <p:sp>
          <p:nvSpPr>
            <p:cNvPr id="8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323213" y="2250488"/>
              <a:ext cx="866859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118344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90" name="Group 39"/>
          <p:cNvGrpSpPr/>
          <p:nvPr/>
        </p:nvGrpSpPr>
        <p:grpSpPr>
          <a:xfrm>
            <a:off x="5292806" y="5487394"/>
            <a:ext cx="930063" cy="693328"/>
            <a:chOff x="6230993" y="2040370"/>
            <a:chExt cx="1032328" cy="755703"/>
          </a:xfrm>
        </p:grpSpPr>
        <p:sp>
          <p:nvSpPr>
            <p:cNvPr id="91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230993" y="2262592"/>
              <a:ext cx="1032328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124141,2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96" name="Freeform 3"/>
          <p:cNvSpPr/>
          <p:nvPr/>
        </p:nvSpPr>
        <p:spPr>
          <a:xfrm rot="16200000">
            <a:off x="8641207" y="5433320"/>
            <a:ext cx="642070" cy="955999"/>
          </a:xfrm>
          <a:custGeom>
            <a:avLst/>
            <a:gdLst>
              <a:gd name="connsiteX0" fmla="*/ 2143216 w 2143216"/>
              <a:gd name="connsiteY0" fmla="*/ 562708 h 2110152"/>
              <a:gd name="connsiteX1" fmla="*/ 2018715 w 2143216"/>
              <a:gd name="connsiteY1" fmla="*/ 562708 h 2110152"/>
              <a:gd name="connsiteX2" fmla="*/ 2018715 w 2143216"/>
              <a:gd name="connsiteY2" fmla="*/ 1547444 h 2110152"/>
              <a:gd name="connsiteX3" fmla="*/ 1456007 w 2143216"/>
              <a:gd name="connsiteY3" fmla="*/ 2110152 h 2110152"/>
              <a:gd name="connsiteX4" fmla="*/ 1456007 w 2143216"/>
              <a:gd name="connsiteY4" fmla="*/ 2110151 h 2110152"/>
              <a:gd name="connsiteX5" fmla="*/ 0 w 2143216"/>
              <a:gd name="connsiteY5" fmla="*/ 2110151 h 2110152"/>
              <a:gd name="connsiteX6" fmla="*/ 0 w 2143216"/>
              <a:gd name="connsiteY6" fmla="*/ 1547443 h 2110152"/>
              <a:gd name="connsiteX7" fmla="*/ 1456007 w 2143216"/>
              <a:gd name="connsiteY7" fmla="*/ 1547443 h 2110152"/>
              <a:gd name="connsiteX8" fmla="*/ 1456007 w 2143216"/>
              <a:gd name="connsiteY8" fmla="*/ 562708 h 2110152"/>
              <a:gd name="connsiteX9" fmla="*/ 1331509 w 2143216"/>
              <a:gd name="connsiteY9" fmla="*/ 562708 h 2110152"/>
              <a:gd name="connsiteX10" fmla="*/ 1737363 w 2143216"/>
              <a:gd name="connsiteY10" fmla="*/ 0 h 21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3216" h="2110152">
                <a:moveTo>
                  <a:pt x="2143216" y="562708"/>
                </a:moveTo>
                <a:lnTo>
                  <a:pt x="2018715" y="562708"/>
                </a:lnTo>
                <a:lnTo>
                  <a:pt x="2018715" y="1547444"/>
                </a:lnTo>
                <a:lnTo>
                  <a:pt x="1456007" y="2110152"/>
                </a:lnTo>
                <a:lnTo>
                  <a:pt x="1456007" y="2110151"/>
                </a:lnTo>
                <a:lnTo>
                  <a:pt x="0" y="2110151"/>
                </a:lnTo>
                <a:lnTo>
                  <a:pt x="0" y="1547443"/>
                </a:lnTo>
                <a:lnTo>
                  <a:pt x="1456007" y="1547443"/>
                </a:lnTo>
                <a:lnTo>
                  <a:pt x="1456007" y="562708"/>
                </a:lnTo>
                <a:lnTo>
                  <a:pt x="1331509" y="562708"/>
                </a:lnTo>
                <a:lnTo>
                  <a:pt x="1737363" y="0"/>
                </a:lnTo>
                <a:close/>
              </a:path>
            </a:pathLst>
          </a:custGeom>
          <a:solidFill>
            <a:srgbClr val="008A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49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061300" y="2134345"/>
            <a:ext cx="133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Прогноз 2025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089689" y="2144529"/>
            <a:ext cx="1371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Прогноз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2026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112322" y="2095879"/>
            <a:ext cx="1378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Прогноз на 2027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63" name="Group 19"/>
          <p:cNvGrpSpPr/>
          <p:nvPr/>
        </p:nvGrpSpPr>
        <p:grpSpPr>
          <a:xfrm>
            <a:off x="250423" y="6328697"/>
            <a:ext cx="412980" cy="315619"/>
            <a:chOff x="789999" y="2242985"/>
            <a:chExt cx="504229" cy="378415"/>
          </a:xfrm>
        </p:grpSpPr>
        <p:sp>
          <p:nvSpPr>
            <p:cNvPr id="64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848959" y="6305238"/>
            <a:ext cx="4443841" cy="36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grpSp>
        <p:nvGrpSpPr>
          <p:cNvPr id="67" name="Group 39"/>
          <p:cNvGrpSpPr/>
          <p:nvPr/>
        </p:nvGrpSpPr>
        <p:grpSpPr>
          <a:xfrm>
            <a:off x="5397120" y="6163397"/>
            <a:ext cx="680841" cy="693328"/>
            <a:chOff x="6369311" y="2040370"/>
            <a:chExt cx="755703" cy="755703"/>
          </a:xfrm>
        </p:grpSpPr>
        <p:sp>
          <p:nvSpPr>
            <p:cNvPr id="6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26A2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589514" y="2262592"/>
              <a:ext cx="315285" cy="33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0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611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773"/>
          <p:cNvSpPr>
            <a:spLocks/>
          </p:cNvSpPr>
          <p:nvPr/>
        </p:nvSpPr>
        <p:spPr bwMode="auto">
          <a:xfrm>
            <a:off x="5902959" y="1858365"/>
            <a:ext cx="5775766" cy="4803497"/>
          </a:xfrm>
          <a:custGeom>
            <a:avLst/>
            <a:gdLst>
              <a:gd name="T0" fmla="*/ 2147483647 w 1833"/>
              <a:gd name="T1" fmla="*/ 2147483647 h 2469"/>
              <a:gd name="T2" fmla="*/ 2147483647 w 1833"/>
              <a:gd name="T3" fmla="*/ 2147483647 h 2469"/>
              <a:gd name="T4" fmla="*/ 2147483647 w 1833"/>
              <a:gd name="T5" fmla="*/ 2147483647 h 2469"/>
              <a:gd name="T6" fmla="*/ 2147483647 w 1833"/>
              <a:gd name="T7" fmla="*/ 2147483647 h 2469"/>
              <a:gd name="T8" fmla="*/ 2147483647 w 1833"/>
              <a:gd name="T9" fmla="*/ 2147483647 h 2469"/>
              <a:gd name="T10" fmla="*/ 2147483647 w 1833"/>
              <a:gd name="T11" fmla="*/ 2147483647 h 2469"/>
              <a:gd name="T12" fmla="*/ 2147483647 w 1833"/>
              <a:gd name="T13" fmla="*/ 2147483647 h 2469"/>
              <a:gd name="T14" fmla="*/ 2147483647 w 1833"/>
              <a:gd name="T15" fmla="*/ 2147483647 h 2469"/>
              <a:gd name="T16" fmla="*/ 2147483647 w 1833"/>
              <a:gd name="T17" fmla="*/ 2147483647 h 2469"/>
              <a:gd name="T18" fmla="*/ 2147483647 w 1833"/>
              <a:gd name="T19" fmla="*/ 0 h 2469"/>
              <a:gd name="T20" fmla="*/ 2147483647 w 1833"/>
              <a:gd name="T21" fmla="*/ 0 h 2469"/>
              <a:gd name="T22" fmla="*/ 2147483647 w 1833"/>
              <a:gd name="T23" fmla="*/ 0 h 2469"/>
              <a:gd name="T24" fmla="*/ 2147483647 w 1833"/>
              <a:gd name="T25" fmla="*/ 2147483647 h 2469"/>
              <a:gd name="T26" fmla="*/ 2147483647 w 1833"/>
              <a:gd name="T27" fmla="*/ 2147483647 h 2469"/>
              <a:gd name="T28" fmla="*/ 2147483647 w 1833"/>
              <a:gd name="T29" fmla="*/ 2147483647 h 2469"/>
              <a:gd name="T30" fmla="*/ 2147483647 w 1833"/>
              <a:gd name="T31" fmla="*/ 2147483647 h 2469"/>
              <a:gd name="T32" fmla="*/ 2147483647 w 1833"/>
              <a:gd name="T33" fmla="*/ 2147483647 h 2469"/>
              <a:gd name="T34" fmla="*/ 2147483647 w 1833"/>
              <a:gd name="T35" fmla="*/ 2147483647 h 2469"/>
              <a:gd name="T36" fmla="*/ 2147483647 w 1833"/>
              <a:gd name="T37" fmla="*/ 2147483647 h 2469"/>
              <a:gd name="T38" fmla="*/ 2147483647 w 1833"/>
              <a:gd name="T39" fmla="*/ 2147483647 h 2469"/>
              <a:gd name="T40" fmla="*/ 2147483647 w 1833"/>
              <a:gd name="T41" fmla="*/ 2147483647 h 2469"/>
              <a:gd name="T42" fmla="*/ 2147483647 w 1833"/>
              <a:gd name="T43" fmla="*/ 2147483647 h 2469"/>
              <a:gd name="T44" fmla="*/ 2147483647 w 1833"/>
              <a:gd name="T45" fmla="*/ 2147483647 h 2469"/>
              <a:gd name="T46" fmla="*/ 0 w 1833"/>
              <a:gd name="T47" fmla="*/ 2147483647 h 2469"/>
              <a:gd name="T48" fmla="*/ 0 w 1833"/>
              <a:gd name="T49" fmla="*/ 2147483647 h 2469"/>
              <a:gd name="T50" fmla="*/ 2147483647 w 1833"/>
              <a:gd name="T51" fmla="*/ 2147483647 h 2469"/>
              <a:gd name="T52" fmla="*/ 2147483647 w 1833"/>
              <a:gd name="T53" fmla="*/ 2147483647 h 2469"/>
              <a:gd name="T54" fmla="*/ 2147483647 w 1833"/>
              <a:gd name="T55" fmla="*/ 2147483647 h 2469"/>
              <a:gd name="T56" fmla="*/ 2147483647 w 1833"/>
              <a:gd name="T57" fmla="*/ 2147483647 h 2469"/>
              <a:gd name="T58" fmla="*/ 2147483647 w 1833"/>
              <a:gd name="T59" fmla="*/ 2147483647 h 2469"/>
              <a:gd name="T60" fmla="*/ 2147483647 w 1833"/>
              <a:gd name="T61" fmla="*/ 2147483647 h 2469"/>
              <a:gd name="T62" fmla="*/ 2147483647 w 1833"/>
              <a:gd name="T63" fmla="*/ 2147483647 h 2469"/>
              <a:gd name="T64" fmla="*/ 2147483647 w 1833"/>
              <a:gd name="T65" fmla="*/ 2147483647 h 2469"/>
              <a:gd name="T66" fmla="*/ 2147483647 w 1833"/>
              <a:gd name="T67" fmla="*/ 2147483647 h 2469"/>
              <a:gd name="T68" fmla="*/ 2147483647 w 1833"/>
              <a:gd name="T69" fmla="*/ 2147483647 h 2469"/>
              <a:gd name="T70" fmla="*/ 2147483647 w 1833"/>
              <a:gd name="T71" fmla="*/ 2147483647 h 2469"/>
              <a:gd name="T72" fmla="*/ 2147483647 w 1833"/>
              <a:gd name="T73" fmla="*/ 2147483647 h 2469"/>
              <a:gd name="T74" fmla="*/ 2147483647 w 1833"/>
              <a:gd name="T75" fmla="*/ 2147483647 h 2469"/>
              <a:gd name="T76" fmla="*/ 2147483647 w 1833"/>
              <a:gd name="T77" fmla="*/ 2147483647 h 2469"/>
              <a:gd name="T78" fmla="*/ 2147483647 w 1833"/>
              <a:gd name="T79" fmla="*/ 2147483647 h 2469"/>
              <a:gd name="T80" fmla="*/ 2147483647 w 1833"/>
              <a:gd name="T81" fmla="*/ 2147483647 h 246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33"/>
              <a:gd name="T124" fmla="*/ 0 h 2469"/>
              <a:gd name="T125" fmla="*/ 1833 w 1833"/>
              <a:gd name="T126" fmla="*/ 2469 h 246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33" h="2469">
                <a:moveTo>
                  <a:pt x="1833" y="58"/>
                </a:moveTo>
                <a:lnTo>
                  <a:pt x="1833" y="58"/>
                </a:lnTo>
                <a:lnTo>
                  <a:pt x="1832" y="46"/>
                </a:lnTo>
                <a:lnTo>
                  <a:pt x="1829" y="35"/>
                </a:lnTo>
                <a:lnTo>
                  <a:pt x="1823" y="26"/>
                </a:lnTo>
                <a:lnTo>
                  <a:pt x="1816" y="17"/>
                </a:lnTo>
                <a:lnTo>
                  <a:pt x="1807" y="10"/>
                </a:lnTo>
                <a:lnTo>
                  <a:pt x="1797" y="4"/>
                </a:lnTo>
                <a:lnTo>
                  <a:pt x="1787" y="1"/>
                </a:lnTo>
                <a:lnTo>
                  <a:pt x="1775" y="0"/>
                </a:lnTo>
                <a:lnTo>
                  <a:pt x="1507" y="0"/>
                </a:lnTo>
                <a:lnTo>
                  <a:pt x="1495" y="1"/>
                </a:lnTo>
                <a:lnTo>
                  <a:pt x="1482" y="4"/>
                </a:lnTo>
                <a:lnTo>
                  <a:pt x="1471" y="9"/>
                </a:lnTo>
                <a:lnTo>
                  <a:pt x="1458" y="14"/>
                </a:lnTo>
                <a:lnTo>
                  <a:pt x="1446" y="22"/>
                </a:lnTo>
                <a:lnTo>
                  <a:pt x="1436" y="30"/>
                </a:lnTo>
                <a:lnTo>
                  <a:pt x="1427" y="39"/>
                </a:lnTo>
                <a:lnTo>
                  <a:pt x="1420" y="49"/>
                </a:lnTo>
                <a:lnTo>
                  <a:pt x="7" y="2420"/>
                </a:lnTo>
                <a:lnTo>
                  <a:pt x="3" y="2428"/>
                </a:lnTo>
                <a:lnTo>
                  <a:pt x="0" y="2439"/>
                </a:lnTo>
                <a:lnTo>
                  <a:pt x="0" y="2447"/>
                </a:lnTo>
                <a:lnTo>
                  <a:pt x="3" y="2455"/>
                </a:lnTo>
                <a:lnTo>
                  <a:pt x="9" y="2460"/>
                </a:lnTo>
                <a:lnTo>
                  <a:pt x="16" y="2465"/>
                </a:lnTo>
                <a:lnTo>
                  <a:pt x="25" y="2468"/>
                </a:lnTo>
                <a:lnTo>
                  <a:pt x="35" y="2469"/>
                </a:lnTo>
                <a:lnTo>
                  <a:pt x="1775" y="2469"/>
                </a:lnTo>
                <a:lnTo>
                  <a:pt x="1787" y="2468"/>
                </a:lnTo>
                <a:lnTo>
                  <a:pt x="1797" y="2465"/>
                </a:lnTo>
                <a:lnTo>
                  <a:pt x="1807" y="2459"/>
                </a:lnTo>
                <a:lnTo>
                  <a:pt x="1816" y="2452"/>
                </a:lnTo>
                <a:lnTo>
                  <a:pt x="1823" y="2443"/>
                </a:lnTo>
                <a:lnTo>
                  <a:pt x="1829" y="2433"/>
                </a:lnTo>
                <a:lnTo>
                  <a:pt x="1832" y="2423"/>
                </a:lnTo>
                <a:lnTo>
                  <a:pt x="1833" y="2411"/>
                </a:lnTo>
                <a:lnTo>
                  <a:pt x="1833" y="58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 w="53975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Freeform 1772"/>
          <p:cNvSpPr>
            <a:spLocks/>
          </p:cNvSpPr>
          <p:nvPr/>
        </p:nvSpPr>
        <p:spPr bwMode="auto">
          <a:xfrm>
            <a:off x="861089" y="1858367"/>
            <a:ext cx="7414549" cy="4803495"/>
          </a:xfrm>
          <a:custGeom>
            <a:avLst/>
            <a:gdLst>
              <a:gd name="T0" fmla="*/ 2147483647 w 4098"/>
              <a:gd name="T1" fmla="*/ 0 h 2469"/>
              <a:gd name="T2" fmla="*/ 2147483647 w 4098"/>
              <a:gd name="T3" fmla="*/ 0 h 2469"/>
              <a:gd name="T4" fmla="*/ 2147483647 w 4098"/>
              <a:gd name="T5" fmla="*/ 2147483647 h 2469"/>
              <a:gd name="T6" fmla="*/ 2147483647 w 4098"/>
              <a:gd name="T7" fmla="*/ 2147483647 h 2469"/>
              <a:gd name="T8" fmla="*/ 2147483647 w 4098"/>
              <a:gd name="T9" fmla="*/ 2147483647 h 2469"/>
              <a:gd name="T10" fmla="*/ 2147483647 w 4098"/>
              <a:gd name="T11" fmla="*/ 2147483647 h 2469"/>
              <a:gd name="T12" fmla="*/ 2147483647 w 4098"/>
              <a:gd name="T13" fmla="*/ 2147483647 h 2469"/>
              <a:gd name="T14" fmla="*/ 2147483647 w 4098"/>
              <a:gd name="T15" fmla="*/ 2147483647 h 2469"/>
              <a:gd name="T16" fmla="*/ 2147483647 w 4098"/>
              <a:gd name="T17" fmla="*/ 2147483647 h 2469"/>
              <a:gd name="T18" fmla="*/ 0 w 4098"/>
              <a:gd name="T19" fmla="*/ 2147483647 h 2469"/>
              <a:gd name="T20" fmla="*/ 0 w 4098"/>
              <a:gd name="T21" fmla="*/ 2147483647 h 2469"/>
              <a:gd name="T22" fmla="*/ 0 w 4098"/>
              <a:gd name="T23" fmla="*/ 2147483647 h 2469"/>
              <a:gd name="T24" fmla="*/ 2147483647 w 4098"/>
              <a:gd name="T25" fmla="*/ 2147483647 h 2469"/>
              <a:gd name="T26" fmla="*/ 2147483647 w 4098"/>
              <a:gd name="T27" fmla="*/ 2147483647 h 2469"/>
              <a:gd name="T28" fmla="*/ 2147483647 w 4098"/>
              <a:gd name="T29" fmla="*/ 2147483647 h 2469"/>
              <a:gd name="T30" fmla="*/ 2147483647 w 4098"/>
              <a:gd name="T31" fmla="*/ 2147483647 h 2469"/>
              <a:gd name="T32" fmla="*/ 2147483647 w 4098"/>
              <a:gd name="T33" fmla="*/ 2147483647 h 2469"/>
              <a:gd name="T34" fmla="*/ 2147483647 w 4098"/>
              <a:gd name="T35" fmla="*/ 2147483647 h 2469"/>
              <a:gd name="T36" fmla="*/ 2147483647 w 4098"/>
              <a:gd name="T37" fmla="*/ 2147483647 h 2469"/>
              <a:gd name="T38" fmla="*/ 2147483647 w 4098"/>
              <a:gd name="T39" fmla="*/ 2147483647 h 2469"/>
              <a:gd name="T40" fmla="*/ 2147483647 w 4098"/>
              <a:gd name="T41" fmla="*/ 2147483647 h 2469"/>
              <a:gd name="T42" fmla="*/ 2147483647 w 4098"/>
              <a:gd name="T43" fmla="*/ 2147483647 h 2469"/>
              <a:gd name="T44" fmla="*/ 2147483647 w 4098"/>
              <a:gd name="T45" fmla="*/ 2147483647 h 2469"/>
              <a:gd name="T46" fmla="*/ 2147483647 w 4098"/>
              <a:gd name="T47" fmla="*/ 2147483647 h 2469"/>
              <a:gd name="T48" fmla="*/ 2147483647 w 4098"/>
              <a:gd name="T49" fmla="*/ 2147483647 h 2469"/>
              <a:gd name="T50" fmla="*/ 2147483647 w 4098"/>
              <a:gd name="T51" fmla="*/ 2147483647 h 2469"/>
              <a:gd name="T52" fmla="*/ 2147483647 w 4098"/>
              <a:gd name="T53" fmla="*/ 2147483647 h 2469"/>
              <a:gd name="T54" fmla="*/ 2147483647 w 4098"/>
              <a:gd name="T55" fmla="*/ 2147483647 h 2469"/>
              <a:gd name="T56" fmla="*/ 2147483647 w 4098"/>
              <a:gd name="T57" fmla="*/ 2147483647 h 2469"/>
              <a:gd name="T58" fmla="*/ 2147483647 w 4098"/>
              <a:gd name="T59" fmla="*/ 2147483647 h 2469"/>
              <a:gd name="T60" fmla="*/ 2147483647 w 4098"/>
              <a:gd name="T61" fmla="*/ 2147483647 h 2469"/>
              <a:gd name="T62" fmla="*/ 2147483647 w 4098"/>
              <a:gd name="T63" fmla="*/ 2147483647 h 2469"/>
              <a:gd name="T64" fmla="*/ 2147483647 w 4098"/>
              <a:gd name="T65" fmla="*/ 2147483647 h 2469"/>
              <a:gd name="T66" fmla="*/ 2147483647 w 4098"/>
              <a:gd name="T67" fmla="*/ 2147483647 h 2469"/>
              <a:gd name="T68" fmla="*/ 2147483647 w 4098"/>
              <a:gd name="T69" fmla="*/ 2147483647 h 2469"/>
              <a:gd name="T70" fmla="*/ 2147483647 w 4098"/>
              <a:gd name="T71" fmla="*/ 2147483647 h 2469"/>
              <a:gd name="T72" fmla="*/ 2147483647 w 4098"/>
              <a:gd name="T73" fmla="*/ 2147483647 h 2469"/>
              <a:gd name="T74" fmla="*/ 2147483647 w 4098"/>
              <a:gd name="T75" fmla="*/ 2147483647 h 2469"/>
              <a:gd name="T76" fmla="*/ 2147483647 w 4098"/>
              <a:gd name="T77" fmla="*/ 2147483647 h 2469"/>
              <a:gd name="T78" fmla="*/ 2147483647 w 4098"/>
              <a:gd name="T79" fmla="*/ 0 h 2469"/>
              <a:gd name="T80" fmla="*/ 2147483647 w 4098"/>
              <a:gd name="T81" fmla="*/ 0 h 246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098"/>
              <a:gd name="T124" fmla="*/ 0 h 2469"/>
              <a:gd name="T125" fmla="*/ 4098 w 4098"/>
              <a:gd name="T126" fmla="*/ 2469 h 246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098" h="2469">
                <a:moveTo>
                  <a:pt x="58" y="0"/>
                </a:moveTo>
                <a:lnTo>
                  <a:pt x="58" y="0"/>
                </a:lnTo>
                <a:lnTo>
                  <a:pt x="46" y="1"/>
                </a:lnTo>
                <a:lnTo>
                  <a:pt x="35" y="4"/>
                </a:lnTo>
                <a:lnTo>
                  <a:pt x="26" y="10"/>
                </a:lnTo>
                <a:lnTo>
                  <a:pt x="17" y="17"/>
                </a:lnTo>
                <a:lnTo>
                  <a:pt x="10" y="26"/>
                </a:lnTo>
                <a:lnTo>
                  <a:pt x="4" y="35"/>
                </a:lnTo>
                <a:lnTo>
                  <a:pt x="1" y="46"/>
                </a:lnTo>
                <a:lnTo>
                  <a:pt x="0" y="58"/>
                </a:lnTo>
                <a:lnTo>
                  <a:pt x="0" y="2411"/>
                </a:lnTo>
                <a:lnTo>
                  <a:pt x="1" y="2423"/>
                </a:lnTo>
                <a:lnTo>
                  <a:pt x="4" y="2433"/>
                </a:lnTo>
                <a:lnTo>
                  <a:pt x="10" y="2443"/>
                </a:lnTo>
                <a:lnTo>
                  <a:pt x="17" y="2452"/>
                </a:lnTo>
                <a:lnTo>
                  <a:pt x="26" y="2459"/>
                </a:lnTo>
                <a:lnTo>
                  <a:pt x="35" y="2465"/>
                </a:lnTo>
                <a:lnTo>
                  <a:pt x="46" y="2468"/>
                </a:lnTo>
                <a:lnTo>
                  <a:pt x="58" y="2469"/>
                </a:lnTo>
                <a:lnTo>
                  <a:pt x="2590" y="2469"/>
                </a:lnTo>
                <a:lnTo>
                  <a:pt x="2603" y="2468"/>
                </a:lnTo>
                <a:lnTo>
                  <a:pt x="2616" y="2465"/>
                </a:lnTo>
                <a:lnTo>
                  <a:pt x="2628" y="2460"/>
                </a:lnTo>
                <a:lnTo>
                  <a:pt x="2641" y="2455"/>
                </a:lnTo>
                <a:lnTo>
                  <a:pt x="2652" y="2447"/>
                </a:lnTo>
                <a:lnTo>
                  <a:pt x="2663" y="2439"/>
                </a:lnTo>
                <a:lnTo>
                  <a:pt x="2671" y="2428"/>
                </a:lnTo>
                <a:lnTo>
                  <a:pt x="2679" y="2420"/>
                </a:lnTo>
                <a:lnTo>
                  <a:pt x="4091" y="49"/>
                </a:lnTo>
                <a:lnTo>
                  <a:pt x="4095" y="39"/>
                </a:lnTo>
                <a:lnTo>
                  <a:pt x="4098" y="30"/>
                </a:lnTo>
                <a:lnTo>
                  <a:pt x="4098" y="22"/>
                </a:lnTo>
                <a:lnTo>
                  <a:pt x="4095" y="14"/>
                </a:lnTo>
                <a:lnTo>
                  <a:pt x="4089" y="9"/>
                </a:lnTo>
                <a:lnTo>
                  <a:pt x="4082" y="4"/>
                </a:lnTo>
                <a:lnTo>
                  <a:pt x="4073" y="1"/>
                </a:lnTo>
                <a:lnTo>
                  <a:pt x="4062" y="0"/>
                </a:lnTo>
                <a:lnTo>
                  <a:pt x="58" y="0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 w="38100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ct 15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24761"/>
              </p:ext>
            </p:extLst>
          </p:nvPr>
        </p:nvGraphicFramePr>
        <p:xfrm>
          <a:off x="204042" y="1858368"/>
          <a:ext cx="5988413" cy="4803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5747" y="177285"/>
            <a:ext cx="113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межбюджетных трансфертов из бюджетов других уровней ЧМР в 2025-2027 годах в млн. руб.</a:t>
            </a:r>
          </a:p>
        </p:txBody>
      </p:sp>
      <p:sp>
        <p:nvSpPr>
          <p:cNvPr id="25" name="Oval 27">
            <a:extLst>
              <a:ext uri="{FF2B5EF4-FFF2-40B4-BE49-F238E27FC236}">
                <a16:creationId xmlns:a16="http://schemas.microsoft.com/office/drawing/2014/main" id="{9DA5B5DA-42BE-4D68-A5AE-36005AB111A0}"/>
              </a:ext>
            </a:extLst>
          </p:cNvPr>
          <p:cNvSpPr/>
          <p:nvPr/>
        </p:nvSpPr>
        <p:spPr>
          <a:xfrm>
            <a:off x="8275638" y="4459803"/>
            <a:ext cx="330009" cy="343691"/>
          </a:xfrm>
          <a:prstGeom prst="ellipse">
            <a:avLst/>
          </a:prstGeom>
          <a:solidFill>
            <a:srgbClr val="CB1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7">
            <a:extLst>
              <a:ext uri="{FF2B5EF4-FFF2-40B4-BE49-F238E27FC236}">
                <a16:creationId xmlns:a16="http://schemas.microsoft.com/office/drawing/2014/main" id="{9DA5B5DA-42BE-4D68-A5AE-36005AB111A0}"/>
              </a:ext>
            </a:extLst>
          </p:cNvPr>
          <p:cNvSpPr/>
          <p:nvPr/>
        </p:nvSpPr>
        <p:spPr>
          <a:xfrm>
            <a:off x="7581351" y="5093490"/>
            <a:ext cx="330009" cy="343691"/>
          </a:xfrm>
          <a:prstGeom prst="ellipse">
            <a:avLst/>
          </a:prstGeom>
          <a:solidFill>
            <a:srgbClr val="49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DA5B5DA-42BE-4D68-A5AE-36005AB111A0}"/>
              </a:ext>
            </a:extLst>
          </p:cNvPr>
          <p:cNvSpPr/>
          <p:nvPr/>
        </p:nvSpPr>
        <p:spPr>
          <a:xfrm>
            <a:off x="9022336" y="3730598"/>
            <a:ext cx="330009" cy="343691"/>
          </a:xfrm>
          <a:prstGeom prst="ellipse">
            <a:avLst/>
          </a:prstGeom>
          <a:solidFill>
            <a:srgbClr val="306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8222170" y="3702388"/>
            <a:ext cx="396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2"/>
                </a:solidFill>
                <a:latin typeface="Noto Sans" panose="020B0502040504020204" pitchFamily="34"/>
              </a:rPr>
              <a:t>Субвенции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7542453" y="4431593"/>
            <a:ext cx="396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2"/>
                </a:solidFill>
                <a:latin typeface="Noto Sans" panose="020B0502040504020204" pitchFamily="34"/>
              </a:rPr>
              <a:t>Иные МБТ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7087498" y="5033787"/>
            <a:ext cx="396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2"/>
                </a:solidFill>
                <a:latin typeface="Noto Sans" panose="020B0502040504020204" pitchFamily="34"/>
              </a:rPr>
              <a:t>Субсидии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42955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10" y="3847886"/>
            <a:ext cx="2924175" cy="2924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94" y="4143049"/>
            <a:ext cx="2611181" cy="26111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88" y="1439122"/>
            <a:ext cx="2838724" cy="283872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75" y="1331144"/>
            <a:ext cx="3571875" cy="3571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7491" y="1877356"/>
            <a:ext cx="2467022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ru-RU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185,8</a:t>
            </a:r>
          </a:p>
          <a:p>
            <a:pPr algn="ctr">
              <a:defRPr/>
            </a:pPr>
            <a:r>
              <a:rPr lang="ru-RU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Культура</a:t>
            </a:r>
            <a:endParaRPr lang="en-US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grpSp>
        <p:nvGrpSpPr>
          <p:cNvPr id="15" name="组合 31"/>
          <p:cNvGrpSpPr/>
          <p:nvPr/>
        </p:nvGrpSpPr>
        <p:grpSpPr>
          <a:xfrm>
            <a:off x="4013679" y="3277403"/>
            <a:ext cx="2171239" cy="2171237"/>
            <a:chOff x="4004232" y="2969853"/>
            <a:chExt cx="2034540" cy="2034540"/>
          </a:xfrm>
        </p:grpSpPr>
        <p:sp>
          <p:nvSpPr>
            <p:cNvPr id="16" name="Oval 14"/>
            <p:cNvSpPr/>
            <p:nvPr/>
          </p:nvSpPr>
          <p:spPr>
            <a:xfrm>
              <a:off x="4004232" y="2969853"/>
              <a:ext cx="2034540" cy="2034540"/>
            </a:xfrm>
            <a:prstGeom prst="ellips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lIns="128558" tIns="64279" rIns="128558" bIns="64279" rtlCol="0" anchor="ctr"/>
            <a:lstStyle/>
            <a:p>
              <a:pPr algn="ctr">
                <a:defRPr/>
              </a:pPr>
              <a:endParaRPr lang="en-US" sz="16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99384" y="3617433"/>
              <a:ext cx="1931675" cy="865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ru-RU" sz="2000" b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Roboto Regular"/>
                </a:rPr>
                <a:t>34,1</a:t>
              </a:r>
            </a:p>
            <a:p>
              <a:pPr algn="ctr">
                <a:defRPr/>
              </a:pPr>
              <a:r>
                <a:rPr lang="ru-RU" sz="2000" b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Roboto Regular"/>
                </a:rPr>
                <a:t>Национальная </a:t>
              </a:r>
            </a:p>
            <a:p>
              <a:pPr algn="ctr">
                <a:defRPr/>
              </a:pPr>
              <a:r>
                <a:rPr lang="ru-RU" sz="2000" b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Roboto Regular"/>
                </a:rPr>
                <a:t>экономика</a:t>
              </a:r>
              <a:endParaRPr lang="en-US" sz="2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82207" y="237673"/>
            <a:ext cx="10316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расходы бюджета Чистопольского муниципального района по разделам бюджетной классификации на 2025 год в млн.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25374" y="2104534"/>
            <a:ext cx="1570943" cy="15388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ru-RU" sz="5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22,8</a:t>
            </a:r>
          </a:p>
          <a:p>
            <a:pPr algn="ctr">
              <a:defRPr/>
            </a:pPr>
            <a:r>
              <a:rPr lang="ru-RU" sz="5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ЖКХ</a:t>
            </a:r>
            <a:endParaRPr lang="en-US" sz="50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20194" y="5032975"/>
            <a:ext cx="285858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136,3</a:t>
            </a:r>
          </a:p>
          <a:p>
            <a:pPr algn="ctr">
              <a:defRPr/>
            </a:pPr>
            <a:r>
              <a:rPr lang="ru-RU" sz="2000" b="1" kern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Физическая культура и спорт</a:t>
            </a:r>
            <a:endParaRPr lang="en-US" sz="2000" b="1" kern="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872442" y="1792154"/>
            <a:ext cx="1845154" cy="1784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365725" y="2332623"/>
            <a:ext cx="285858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129,1</a:t>
            </a:r>
          </a:p>
          <a:p>
            <a:pPr algn="ctr">
              <a:defRPr/>
            </a:pPr>
            <a:r>
              <a:rPr lang="ru-RU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Общегосударственные вопросы</a:t>
            </a:r>
            <a:endParaRPr lang="en-US" sz="14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98" y="4848329"/>
            <a:ext cx="2337178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1969,3</a:t>
            </a:r>
          </a:p>
          <a:p>
            <a:pPr algn="ctr"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Образование  </a:t>
            </a:r>
          </a:p>
          <a:p>
            <a:pPr algn="ctr"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молодежная</a:t>
            </a:r>
          </a:p>
          <a:p>
            <a:pPr algn="ctr"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 политика</a:t>
            </a:r>
            <a:endParaRPr lang="en-US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20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669" y="4755825"/>
            <a:ext cx="2654705" cy="2169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5264197" y="6065088"/>
            <a:ext cx="285858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52,4 Социальная политика</a:t>
            </a:r>
            <a:endParaRPr lang="en-US" sz="2000" b="1" kern="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94830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629625" y="1668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549810"/>
              </p:ext>
            </p:extLst>
          </p:nvPr>
        </p:nvGraphicFramePr>
        <p:xfrm>
          <a:off x="-31359" y="0"/>
          <a:ext cx="12223359" cy="7388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223">
                  <a:extLst>
                    <a:ext uri="{9D8B030D-6E8A-4147-A177-3AD203B41FA5}">
                      <a16:colId xmlns:a16="http://schemas.microsoft.com/office/drawing/2014/main" val="3659821663"/>
                    </a:ext>
                  </a:extLst>
                </a:gridCol>
                <a:gridCol w="5573656">
                  <a:extLst>
                    <a:ext uri="{9D8B030D-6E8A-4147-A177-3AD203B41FA5}">
                      <a16:colId xmlns:a16="http://schemas.microsoft.com/office/drawing/2014/main" val="380655559"/>
                    </a:ext>
                  </a:extLst>
                </a:gridCol>
                <a:gridCol w="1951659">
                  <a:extLst>
                    <a:ext uri="{9D8B030D-6E8A-4147-A177-3AD203B41FA5}">
                      <a16:colId xmlns:a16="http://schemas.microsoft.com/office/drawing/2014/main" val="425318801"/>
                    </a:ext>
                  </a:extLst>
                </a:gridCol>
                <a:gridCol w="1986822">
                  <a:extLst>
                    <a:ext uri="{9D8B030D-6E8A-4147-A177-3AD203B41FA5}">
                      <a16:colId xmlns:a16="http://schemas.microsoft.com/office/drawing/2014/main" val="2616529912"/>
                    </a:ext>
                  </a:extLst>
                </a:gridCol>
                <a:gridCol w="1033850">
                  <a:extLst>
                    <a:ext uri="{9D8B030D-6E8A-4147-A177-3AD203B41FA5}">
                      <a16:colId xmlns:a16="http://schemas.microsoft.com/office/drawing/2014/main" val="3832839844"/>
                    </a:ext>
                  </a:extLst>
                </a:gridCol>
                <a:gridCol w="812311">
                  <a:extLst>
                    <a:ext uri="{9D8B030D-6E8A-4147-A177-3AD203B41FA5}">
                      <a16:colId xmlns:a16="http://schemas.microsoft.com/office/drawing/2014/main" val="3080297550"/>
                    </a:ext>
                  </a:extLst>
                </a:gridCol>
                <a:gridCol w="284838">
                  <a:extLst>
                    <a:ext uri="{9D8B030D-6E8A-4147-A177-3AD203B41FA5}">
                      <a16:colId xmlns:a16="http://schemas.microsoft.com/office/drawing/2014/main" val="2617903256"/>
                    </a:ext>
                  </a:extLst>
                </a:gridCol>
              </a:tblGrid>
              <a:tr h="667706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Структура расходов бюджета Чистопольского муниципального района на 2025г.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066138"/>
                  </a:ext>
                </a:extLst>
              </a:tr>
              <a:tr h="237342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тыс. руб.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1763880009"/>
                  </a:ext>
                </a:extLst>
              </a:tr>
              <a:tr h="884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№ п/п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расходов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Прогноз на 2025 год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Уд. вес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3416684020"/>
                  </a:ext>
                </a:extLst>
              </a:tr>
              <a:tr h="387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129112,1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4,9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2340755036"/>
                  </a:ext>
                </a:extLst>
              </a:tr>
              <a:tr h="5301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МОБИЛИЗАЦИОННАЯ И ВНЕВОЙСКОВАЯ ПОДГОТОВКА</a:t>
                      </a: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4208,6</a:t>
                      </a: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2145750784"/>
                  </a:ext>
                </a:extLst>
              </a:tr>
              <a:tr h="5301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13341,7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1093560489"/>
                  </a:ext>
                </a:extLst>
              </a:tr>
              <a:tr h="333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НАЦИОНАЛЬНАЯ ЭКОНОМИКА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34071,2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1,3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2915701836"/>
                  </a:ext>
                </a:extLst>
              </a:tr>
              <a:tr h="333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ЖИЛИЩНО-КОММУНАЛЬНОЕ ХОЗЯЙСТВО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22787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0,9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817170214"/>
                  </a:ext>
                </a:extLst>
              </a:tr>
              <a:tr h="333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ОХРАНА ОКРУЖАЮЩЕЙ СРЕДЫ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1638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0,06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2396971122"/>
                  </a:ext>
                </a:extLst>
              </a:tr>
              <a:tr h="333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ОБРАЗОВАНИЕ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1921382,4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73,4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20111507"/>
                  </a:ext>
                </a:extLst>
              </a:tr>
              <a:tr h="324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в том числе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Молодежная политика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47895,6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2072753560"/>
                  </a:ext>
                </a:extLst>
              </a:tr>
              <a:tr h="342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КУЛЬТУРА, КИНЕМАТОГРАФИЯ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185797,8</a:t>
                      </a: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4001320137"/>
                  </a:ext>
                </a:extLst>
              </a:tr>
              <a:tr h="342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9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ЗДРАВООХРАНЕНИЕ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1438,1</a:t>
                      </a: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0,05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269294649"/>
                  </a:ext>
                </a:extLst>
              </a:tr>
              <a:tr h="324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в том числе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Санитарно-эпидемиологическое благополучие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1438,1</a:t>
                      </a: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0,05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2057064"/>
                  </a:ext>
                </a:extLst>
              </a:tr>
              <a:tr h="342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СОЦИАЛЬНАЯ ПОЛИТИКА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52388,6</a:t>
                      </a: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3622842537"/>
                  </a:ext>
                </a:extLst>
              </a:tr>
              <a:tr h="342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11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ФИЗИЧЕСКАЯ КУЛЬТУРА И СПОРТ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136275,8</a:t>
                      </a: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4252665033"/>
                  </a:ext>
                </a:extLst>
              </a:tr>
              <a:tr h="469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12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67455,1</a:t>
                      </a: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2,59</a:t>
                      </a: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410924807"/>
                  </a:ext>
                </a:extLst>
              </a:tr>
              <a:tr h="32482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Итого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2617792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21" marR="5421" marT="5421" marB="0" anchor="b"/>
                </a:tc>
                <a:extLst>
                  <a:ext uri="{0D108BD9-81ED-4DB2-BD59-A6C34878D82A}">
                    <a16:rowId xmlns:a16="http://schemas.microsoft.com/office/drawing/2014/main" val="464273416"/>
                  </a:ext>
                </a:extLst>
              </a:tr>
            </a:tbl>
          </a:graphicData>
        </a:graphic>
      </p:graphicFrame>
      <p:sp>
        <p:nvSpPr>
          <p:cNvPr id="5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2" y="1668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987039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6"/>
          <p:cNvSpPr/>
          <p:nvPr/>
        </p:nvSpPr>
        <p:spPr>
          <a:xfrm>
            <a:off x="263071" y="1068099"/>
            <a:ext cx="687215" cy="687215"/>
          </a:xfrm>
          <a:prstGeom prst="ellipse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17"/>
          <p:cNvGrpSpPr/>
          <p:nvPr/>
        </p:nvGrpSpPr>
        <p:grpSpPr>
          <a:xfrm>
            <a:off x="267726" y="1800987"/>
            <a:ext cx="677033" cy="677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7" name="椭圆 19"/>
            <p:cNvSpPr/>
            <p:nvPr/>
          </p:nvSpPr>
          <p:spPr>
            <a:xfrm>
              <a:off x="392109" y="760409"/>
              <a:ext cx="3825875" cy="3825875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8" name="椭圆 20"/>
          <p:cNvSpPr/>
          <p:nvPr/>
        </p:nvSpPr>
        <p:spPr>
          <a:xfrm>
            <a:off x="244562" y="2562558"/>
            <a:ext cx="687215" cy="687215"/>
          </a:xfrm>
          <a:prstGeom prst="ellipse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9" name="组合 21"/>
          <p:cNvGrpSpPr/>
          <p:nvPr/>
        </p:nvGrpSpPr>
        <p:grpSpPr>
          <a:xfrm>
            <a:off x="239759" y="3285573"/>
            <a:ext cx="677033" cy="677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1" name="椭圆 2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950286" y="1041279"/>
            <a:ext cx="746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Муниципальное казенное учреждение "Управление образования Исполнительного комитета Чистопольского муниципального района"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椭圆 16"/>
          <p:cNvSpPr/>
          <p:nvPr/>
        </p:nvSpPr>
        <p:spPr>
          <a:xfrm>
            <a:off x="217538" y="4009166"/>
            <a:ext cx="687215" cy="687215"/>
          </a:xfrm>
          <a:prstGeom prst="ellipse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16" name="组合 17"/>
          <p:cNvGrpSpPr/>
          <p:nvPr/>
        </p:nvGrpSpPr>
        <p:grpSpPr>
          <a:xfrm>
            <a:off x="222628" y="4741439"/>
            <a:ext cx="677033" cy="677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8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19" name="椭圆 20"/>
          <p:cNvSpPr/>
          <p:nvPr/>
        </p:nvSpPr>
        <p:spPr>
          <a:xfrm>
            <a:off x="197669" y="5447192"/>
            <a:ext cx="687215" cy="687215"/>
          </a:xfrm>
          <a:prstGeom prst="ellipse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CFCF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20" name="组合 21"/>
          <p:cNvGrpSpPr/>
          <p:nvPr/>
        </p:nvGrpSpPr>
        <p:grpSpPr>
          <a:xfrm>
            <a:off x="202759" y="6163127"/>
            <a:ext cx="677033" cy="677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2" name="椭圆 2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20139" y="1227040"/>
            <a:ext cx="82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817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741" y="2703164"/>
            <a:ext cx="82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819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442" y="4176371"/>
            <a:ext cx="82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821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2501" y="5596140"/>
            <a:ext cx="82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803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4690" y="1954637"/>
            <a:ext cx="82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139" y="3438685"/>
            <a:ext cx="82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802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2502" y="4895289"/>
            <a:ext cx="82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3854" y="6341628"/>
            <a:ext cx="82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812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982170" y="1815770"/>
            <a:ext cx="746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Исполнительный комитет Чистопольского муниципального района Республики Татарстан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92829" y="24469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Исполнительный комитет Чистопольского муниципального района Республики Татарстан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956734" y="2567354"/>
            <a:ext cx="746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Муниципальное казенное учреждение "Отдел культуры Исполнительного комитета Чистопольского муниципального района Республики Татарстан"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944759" y="3451691"/>
            <a:ext cx="746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Финансово-бюджетная палата Чистопольского муниципального района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982170" y="3978016"/>
            <a:ext cx="746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Отдел спорта Исполнительного комитета Чистопольского муниципального района Республики Татарстан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944759" y="4835433"/>
            <a:ext cx="746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Совет Чистопольского  муниципального района Республики Татарстан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956734" y="5398526"/>
            <a:ext cx="746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Палата земельных и имущественных отношений Чистопольского муниципального района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956734" y="6284080"/>
            <a:ext cx="746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Контрольно-счетная палата Чистопольского муниципального района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9575" y="29271"/>
            <a:ext cx="103164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Чистопольского муниципального района на 2025 год по ведомственной структуре в тыс. руб.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75169" y="539820"/>
            <a:ext cx="1378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Прогноз на 2025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9044943" y="1011577"/>
            <a:ext cx="189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1854490,6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9017737" y="1799651"/>
            <a:ext cx="189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379496,8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9082693" y="2629296"/>
            <a:ext cx="189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188775,2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9044943" y="3390136"/>
            <a:ext cx="189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103872,7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9075169" y="3958171"/>
            <a:ext cx="189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67459,7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9157526" y="4677465"/>
            <a:ext cx="189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15041,6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9157526" y="5334530"/>
            <a:ext cx="189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7396,1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9157526" y="6160970"/>
            <a:ext cx="189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1259,3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52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976537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82755258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29278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12421" y="1746133"/>
            <a:ext cx="9676767" cy="4889826"/>
            <a:chOff x="370058" y="1992642"/>
            <a:chExt cx="8450414" cy="3972419"/>
          </a:xfrm>
        </p:grpSpPr>
        <p:sp>
          <p:nvSpPr>
            <p:cNvPr id="19" name="Arc 10"/>
            <p:cNvSpPr/>
            <p:nvPr/>
          </p:nvSpPr>
          <p:spPr>
            <a:xfrm>
              <a:off x="370058" y="3127985"/>
              <a:ext cx="1694232" cy="1694232"/>
            </a:xfrm>
            <a:prstGeom prst="arc">
              <a:avLst>
                <a:gd name="adj1" fmla="val 10810458"/>
                <a:gd name="adj2" fmla="val 0"/>
              </a:avLst>
            </a:prstGeom>
            <a:solidFill>
              <a:srgbClr val="E7CE39">
                <a:alpha val="7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5" name="Arc 7"/>
            <p:cNvSpPr/>
            <p:nvPr/>
          </p:nvSpPr>
          <p:spPr>
            <a:xfrm>
              <a:off x="1492908" y="2747619"/>
              <a:ext cx="2454963" cy="2454963"/>
            </a:xfrm>
            <a:prstGeom prst="arc">
              <a:avLst>
                <a:gd name="adj1" fmla="val 10786903"/>
                <a:gd name="adj2" fmla="val 0"/>
              </a:avLst>
            </a:prstGeom>
            <a:solidFill>
              <a:srgbClr val="00C0CB">
                <a:alpha val="7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1" name="Arc 8"/>
            <p:cNvSpPr/>
            <p:nvPr/>
          </p:nvSpPr>
          <p:spPr>
            <a:xfrm>
              <a:off x="2975436" y="2357531"/>
              <a:ext cx="3235139" cy="3235140"/>
            </a:xfrm>
            <a:prstGeom prst="arc">
              <a:avLst>
                <a:gd name="adj1" fmla="val 10792861"/>
                <a:gd name="adj2" fmla="val 0"/>
              </a:avLst>
            </a:prstGeom>
            <a:solidFill>
              <a:srgbClr val="34BA89">
                <a:alpha val="7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" name="Arc 9"/>
            <p:cNvSpPr/>
            <p:nvPr/>
          </p:nvSpPr>
          <p:spPr>
            <a:xfrm>
              <a:off x="4848052" y="1992642"/>
              <a:ext cx="3972420" cy="3972419"/>
            </a:xfrm>
            <a:prstGeom prst="arc">
              <a:avLst>
                <a:gd name="adj1" fmla="val 10787253"/>
                <a:gd name="adj2" fmla="val 0"/>
              </a:avLst>
            </a:prstGeom>
            <a:solidFill>
              <a:srgbClr val="FF8577">
                <a:alpha val="7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5306171" y="2657379"/>
            <a:ext cx="1700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679388,1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3287929" y="3034504"/>
            <a:ext cx="1700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117554,7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1493134" y="3514879"/>
            <a:ext cx="1700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83011,1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8301030" y="2634394"/>
            <a:ext cx="1700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FFFFFF"/>
                </a:solidFill>
                <a:latin typeface="Open Sans" panose="020B0606030504020204" pitchFamily="34" charset="0"/>
              </a:rPr>
              <a:t>1041428,5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2562" y="43563"/>
            <a:ext cx="103164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бюджета ЧМР на образование на 2025 год в тыс. руб.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-240749" y="4409366"/>
            <a:ext cx="3969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FFFFF"/>
                </a:solidFill>
                <a:latin typeface="Noto Sans" panose="020B0502040504020204" pitchFamily="34"/>
              </a:rPr>
              <a:t>Учреждения дополнительного образования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354238" y="4259484"/>
            <a:ext cx="138896" cy="2546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1851349" y="5025082"/>
            <a:ext cx="3969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FFFFF"/>
                </a:solidFill>
                <a:latin typeface="Noto Sans" panose="020B0502040504020204" pitchFamily="34"/>
              </a:rPr>
              <a:t>Информационно-методическое, бухгалтерское, хозяйственное обеспечение отрасли, организация мероприятий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36" name="Прямая соединительная линия 35"/>
          <p:cNvCxnSpPr>
            <a:endCxn id="35" idx="0"/>
          </p:cNvCxnSpPr>
          <p:nvPr/>
        </p:nvCxnSpPr>
        <p:spPr>
          <a:xfrm>
            <a:off x="3727335" y="4259484"/>
            <a:ext cx="108929" cy="7655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043300" y="4234729"/>
            <a:ext cx="108929" cy="7655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8931351" y="4186429"/>
            <a:ext cx="805175" cy="16703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5296903" y="4917197"/>
            <a:ext cx="396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>
                <a:solidFill>
                  <a:srgbClr val="FFFFFF"/>
                </a:solidFill>
                <a:latin typeface="Noto Sans" panose="020B0502040504020204" pitchFamily="34"/>
              </a:rPr>
              <a:t>Дошкольные учреждения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6864553" y="5766465"/>
            <a:ext cx="396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>
                <a:solidFill>
                  <a:srgbClr val="FFFFFF"/>
                </a:solidFill>
                <a:latin typeface="Noto Sans" panose="020B0502040504020204" pitchFamily="34"/>
              </a:rPr>
              <a:t>Школы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4" y="792066"/>
            <a:ext cx="2927985" cy="19522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772" y="5117251"/>
            <a:ext cx="2687481" cy="15187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11969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14">
            <a:extLst>
              <a:ext uri="{FF2B5EF4-FFF2-40B4-BE49-F238E27FC236}">
                <a16:creationId xmlns:a16="http://schemas.microsoft.com/office/drawing/2014/main" id="{F69CC111-94F8-4E02-835E-1D31C22E0602}"/>
              </a:ext>
            </a:extLst>
          </p:cNvPr>
          <p:cNvSpPr>
            <a:spLocks/>
          </p:cNvSpPr>
          <p:nvPr/>
        </p:nvSpPr>
        <p:spPr bwMode="auto">
          <a:xfrm>
            <a:off x="997848" y="3134944"/>
            <a:ext cx="5421806" cy="748650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F69CC111-94F8-4E02-835E-1D31C22E0602}"/>
              </a:ext>
            </a:extLst>
          </p:cNvPr>
          <p:cNvSpPr>
            <a:spLocks/>
          </p:cNvSpPr>
          <p:nvPr/>
        </p:nvSpPr>
        <p:spPr bwMode="auto">
          <a:xfrm>
            <a:off x="997848" y="2368637"/>
            <a:ext cx="5421806" cy="748650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AE4122A5-78CC-4B60-B043-DBF8A267138D}"/>
              </a:ext>
            </a:extLst>
          </p:cNvPr>
          <p:cNvSpPr>
            <a:spLocks/>
          </p:cNvSpPr>
          <p:nvPr/>
        </p:nvSpPr>
        <p:spPr bwMode="auto">
          <a:xfrm>
            <a:off x="997848" y="1789109"/>
            <a:ext cx="5421806" cy="596424"/>
          </a:xfrm>
          <a:custGeom>
            <a:avLst/>
            <a:gdLst>
              <a:gd name="T0" fmla="*/ 2085 w 2085"/>
              <a:gd name="T1" fmla="*/ 0 h 1142"/>
              <a:gd name="T2" fmla="*/ 0 w 2085"/>
              <a:gd name="T3" fmla="*/ 0 h 1142"/>
              <a:gd name="T4" fmla="*/ 0 w 2085"/>
              <a:gd name="T5" fmla="*/ 798 h 1142"/>
              <a:gd name="T6" fmla="*/ 1591 w 2085"/>
              <a:gd name="T7" fmla="*/ 798 h 1142"/>
              <a:gd name="T8" fmla="*/ 1763 w 2085"/>
              <a:gd name="T9" fmla="*/ 1142 h 1142"/>
              <a:gd name="T10" fmla="*/ 1935 w 2085"/>
              <a:gd name="T11" fmla="*/ 798 h 1142"/>
              <a:gd name="T12" fmla="*/ 2085 w 2085"/>
              <a:gd name="T13" fmla="*/ 798 h 1142"/>
              <a:gd name="T14" fmla="*/ 2085 w 2085"/>
              <a:gd name="T15" fmla="*/ 0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1142">
                <a:moveTo>
                  <a:pt x="2085" y="0"/>
                </a:moveTo>
                <a:lnTo>
                  <a:pt x="0" y="0"/>
                </a:lnTo>
                <a:lnTo>
                  <a:pt x="0" y="798"/>
                </a:lnTo>
                <a:lnTo>
                  <a:pt x="1591" y="798"/>
                </a:lnTo>
                <a:lnTo>
                  <a:pt x="1763" y="1142"/>
                </a:lnTo>
                <a:lnTo>
                  <a:pt x="1935" y="798"/>
                </a:lnTo>
                <a:lnTo>
                  <a:pt x="2085" y="798"/>
                </a:lnTo>
                <a:lnTo>
                  <a:pt x="20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1148506" y="1677913"/>
            <a:ext cx="4988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Общегосударственные вопросы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6800673" y="1789109"/>
            <a:ext cx="463818" cy="442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5747" y="177285"/>
            <a:ext cx="1139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численности </a:t>
            </a: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служащих органов местного самоуправления, работников </a:t>
            </a: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учреждений и затрат на их денежное содержание на 2025 год по Чистопольскому району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1162014" y="2360941"/>
            <a:ext cx="5279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Национальная безопасность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2280510" y="3089981"/>
            <a:ext cx="5279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Образование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6705137" y="1759201"/>
            <a:ext cx="114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163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7848" y="6204907"/>
            <a:ext cx="432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Наименование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89944" y="6020241"/>
            <a:ext cx="1892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Фактическая численность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(человек)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44674" y="5848511"/>
            <a:ext cx="1892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Плановые расходы на денежное содержание с учетом ЕСН в год (</a:t>
            </a:r>
            <a:r>
              <a:rPr lang="ru-RU" sz="1400" b="1" dirty="0" err="1">
                <a:solidFill>
                  <a:schemeClr val="bg1"/>
                </a:solidFill>
              </a:rPr>
              <a:t>тыс.руб</a:t>
            </a:r>
            <a:r>
              <a:rPr lang="ru-RU" sz="1400" b="1" dirty="0">
                <a:solidFill>
                  <a:schemeClr val="bg1"/>
                </a:solidFill>
              </a:rPr>
              <a:t>.)</a:t>
            </a:r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F69CC111-94F8-4E02-835E-1D31C22E0602}"/>
              </a:ext>
            </a:extLst>
          </p:cNvPr>
          <p:cNvSpPr>
            <a:spLocks/>
          </p:cNvSpPr>
          <p:nvPr/>
        </p:nvSpPr>
        <p:spPr bwMode="auto">
          <a:xfrm>
            <a:off x="997848" y="3898267"/>
            <a:ext cx="5421806" cy="748650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rgbClr val="34BA8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F69CC111-94F8-4E02-835E-1D31C22E0602}"/>
              </a:ext>
            </a:extLst>
          </p:cNvPr>
          <p:cNvSpPr>
            <a:spLocks/>
          </p:cNvSpPr>
          <p:nvPr/>
        </p:nvSpPr>
        <p:spPr bwMode="auto">
          <a:xfrm>
            <a:off x="997848" y="4698377"/>
            <a:ext cx="5421806" cy="748650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F69CC111-94F8-4E02-835E-1D31C22E0602}"/>
              </a:ext>
            </a:extLst>
          </p:cNvPr>
          <p:cNvSpPr>
            <a:spLocks/>
          </p:cNvSpPr>
          <p:nvPr/>
        </p:nvSpPr>
        <p:spPr bwMode="auto">
          <a:xfrm>
            <a:off x="1010815" y="5498487"/>
            <a:ext cx="5421806" cy="748650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rgbClr val="7D09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6817879" y="2425612"/>
            <a:ext cx="463818" cy="442802"/>
          </a:xfrm>
          <a:prstGeom prst="rect">
            <a:avLst/>
          </a:prstGeom>
          <a:solidFill>
            <a:srgbClr val="CB1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6827310" y="3154361"/>
            <a:ext cx="463818" cy="4428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6831161" y="3923018"/>
            <a:ext cx="463818" cy="442802"/>
          </a:xfrm>
          <a:prstGeom prst="rect">
            <a:avLst/>
          </a:prstGeom>
          <a:solidFill>
            <a:srgbClr val="34B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6827310" y="4649126"/>
            <a:ext cx="463818" cy="442802"/>
          </a:xfrm>
          <a:prstGeom prst="rect">
            <a:avLst/>
          </a:prstGeom>
          <a:solidFill>
            <a:srgbClr val="69C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6814813" y="5498487"/>
            <a:ext cx="463818" cy="442802"/>
          </a:xfrm>
          <a:prstGeom prst="rect">
            <a:avLst/>
          </a:prstGeom>
          <a:solidFill>
            <a:srgbClr val="7D0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7980856" y="1789109"/>
            <a:ext cx="463818" cy="442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7980856" y="2429925"/>
            <a:ext cx="463818" cy="442802"/>
          </a:xfrm>
          <a:prstGeom prst="rect">
            <a:avLst/>
          </a:prstGeom>
          <a:solidFill>
            <a:srgbClr val="CB1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7984730" y="3154361"/>
            <a:ext cx="463818" cy="4428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7984730" y="3945825"/>
            <a:ext cx="463818" cy="442802"/>
          </a:xfrm>
          <a:prstGeom prst="rect">
            <a:avLst/>
          </a:prstGeom>
          <a:solidFill>
            <a:srgbClr val="34B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7980856" y="4649126"/>
            <a:ext cx="463818" cy="442802"/>
          </a:xfrm>
          <a:prstGeom prst="rect">
            <a:avLst/>
          </a:prstGeom>
          <a:solidFill>
            <a:srgbClr val="69C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7980856" y="5489636"/>
            <a:ext cx="463818" cy="442802"/>
          </a:xfrm>
          <a:prstGeom prst="rect">
            <a:avLst/>
          </a:prstGeom>
          <a:solidFill>
            <a:srgbClr val="7D0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7645510" y="1765809"/>
            <a:ext cx="13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81184,8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6813227" y="2420955"/>
            <a:ext cx="114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23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7850710" y="2420955"/>
            <a:ext cx="1296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12442,6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6626895" y="3172236"/>
            <a:ext cx="114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2286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6813226" y="3926011"/>
            <a:ext cx="114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110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6718341" y="4630604"/>
            <a:ext cx="114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256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6691704" y="5498487"/>
            <a:ext cx="114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176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7636047" y="3165542"/>
            <a:ext cx="172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1161557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7672969" y="3926010"/>
            <a:ext cx="168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38983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7672969" y="4646917"/>
            <a:ext cx="200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128050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7772468" y="5467457"/>
            <a:ext cx="17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80806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00" y="2174957"/>
            <a:ext cx="2809861" cy="255887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1425441" y="3871360"/>
            <a:ext cx="5279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Молодежная политика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1632176" y="4648957"/>
            <a:ext cx="5279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Культура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976471" y="5442513"/>
            <a:ext cx="5279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Физическая культура и спорт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98489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82927770"/>
              </p:ext>
            </p:extLst>
          </p:nvPr>
        </p:nvGraphicFramePr>
        <p:xfrm>
          <a:off x="4871864" y="1632285"/>
          <a:ext cx="549627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16619" y="1232175"/>
            <a:ext cx="52067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фонда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6888088" y="4149080"/>
            <a:ext cx="187220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0811" y="4725144"/>
            <a:ext cx="52067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фонда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371285" y="5445224"/>
            <a:ext cx="5006070" cy="740564"/>
            <a:chOff x="476527" y="370334"/>
            <a:chExt cx="5006070" cy="74056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76527" y="370334"/>
              <a:ext cx="5006070" cy="7405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476527" y="370334"/>
              <a:ext cx="5006070" cy="740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7823" tIns="30480" rIns="30480" bIns="30480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Содержание и ремонт автомобильных дорог общего пользования местного значения и искусственных сооружений на них 32477 тыс. руб.</a:t>
              </a:r>
            </a:p>
          </p:txBody>
        </p:sp>
      </p:grpSp>
      <p:sp>
        <p:nvSpPr>
          <p:cNvPr id="14" name="Овал 13"/>
          <p:cNvSpPr/>
          <p:nvPr/>
        </p:nvSpPr>
        <p:spPr>
          <a:xfrm>
            <a:off x="4908432" y="5352653"/>
            <a:ext cx="925706" cy="925706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1847528" y="1886056"/>
            <a:ext cx="2736304" cy="2084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Объем дорожного фонда ЧМР на 2025 год составит 32477 тыс. руб.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6" y="3891524"/>
            <a:ext cx="2191694" cy="14611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50" y="5352653"/>
            <a:ext cx="2228183" cy="14839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" name="TextBox 17"/>
          <p:cNvSpPr txBox="1"/>
          <p:nvPr/>
        </p:nvSpPr>
        <p:spPr>
          <a:xfrm>
            <a:off x="892562" y="43563"/>
            <a:ext cx="10316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Дорожный фонд Чистопольского муниципального района на 2025 год</a:t>
            </a:r>
          </a:p>
        </p:txBody>
      </p:sp>
      <p:sp>
        <p:nvSpPr>
          <p:cNvPr id="19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73355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47" y="177285"/>
            <a:ext cx="1139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заработной  платы отдельных категорий работников бюджетной сферы Чистопольского района, оплата которых регулируется «Майскими Указами» Президента РФ в рублях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09426607"/>
              </p:ext>
            </p:extLst>
          </p:nvPr>
        </p:nvGraphicFramePr>
        <p:xfrm>
          <a:off x="2907156" y="1021269"/>
          <a:ext cx="9745884" cy="570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" y="1309498"/>
            <a:ext cx="2988841" cy="16812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" y="3270072"/>
            <a:ext cx="2988841" cy="17711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" y="5125569"/>
            <a:ext cx="2988841" cy="15265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2377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222265"/>
              </p:ext>
            </p:extLst>
          </p:nvPr>
        </p:nvGraphicFramePr>
        <p:xfrm>
          <a:off x="2" y="-8"/>
          <a:ext cx="12191996" cy="7297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31780">
                  <a:extLst>
                    <a:ext uri="{9D8B030D-6E8A-4147-A177-3AD203B41FA5}">
                      <a16:colId xmlns:a16="http://schemas.microsoft.com/office/drawing/2014/main" val="1718353818"/>
                    </a:ext>
                  </a:extLst>
                </a:gridCol>
                <a:gridCol w="1190054">
                  <a:extLst>
                    <a:ext uri="{9D8B030D-6E8A-4147-A177-3AD203B41FA5}">
                      <a16:colId xmlns:a16="http://schemas.microsoft.com/office/drawing/2014/main" val="1755311087"/>
                    </a:ext>
                  </a:extLst>
                </a:gridCol>
                <a:gridCol w="1190054">
                  <a:extLst>
                    <a:ext uri="{9D8B030D-6E8A-4147-A177-3AD203B41FA5}">
                      <a16:colId xmlns:a16="http://schemas.microsoft.com/office/drawing/2014/main" val="2699844571"/>
                    </a:ext>
                  </a:extLst>
                </a:gridCol>
                <a:gridCol w="1190054">
                  <a:extLst>
                    <a:ext uri="{9D8B030D-6E8A-4147-A177-3AD203B41FA5}">
                      <a16:colId xmlns:a16="http://schemas.microsoft.com/office/drawing/2014/main" val="3430855807"/>
                    </a:ext>
                  </a:extLst>
                </a:gridCol>
                <a:gridCol w="1190054">
                  <a:extLst>
                    <a:ext uri="{9D8B030D-6E8A-4147-A177-3AD203B41FA5}">
                      <a16:colId xmlns:a16="http://schemas.microsoft.com/office/drawing/2014/main" val="2072198799"/>
                    </a:ext>
                  </a:extLst>
                </a:gridCol>
              </a:tblGrid>
              <a:tr h="34089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Предварительные и ожидаемые итоги социально-экономического развития Чистопольского муниципального района на 2025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127169"/>
                  </a:ext>
                </a:extLst>
              </a:tr>
              <a:tr h="16574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b"/>
                </a:tc>
                <a:extLst>
                  <a:ext uri="{0D108BD9-81ED-4DB2-BD59-A6C34878D82A}">
                    <a16:rowId xmlns:a16="http://schemas.microsoft.com/office/drawing/2014/main" val="2951372212"/>
                  </a:ext>
                </a:extLst>
              </a:tr>
              <a:tr h="4201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Показатели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Ед.              изм.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2025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2026 год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2027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3103841245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Численность постоянного населения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тыс.чел.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72,83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72,43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72,03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299818022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% к предыдущему году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99,8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99,5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99,4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1297566221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Валовой территориальный продукт (в действующих ценах)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млн.руб.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49705,1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53843,98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58193,1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3445502284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% к предыдущему году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108,3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108,1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1965706811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Добавленная стоимость (в действующих ценах)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млн.руб.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24852,6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26922,0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29097,0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3763905621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% к предыдущему году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108,3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108,1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3289854222"/>
                  </a:ext>
                </a:extLst>
              </a:tr>
              <a:tr h="418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(в действующих ценах)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млн.руб.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48947,7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53700,6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5801,1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3386457442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% к предыдущему году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109,7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109,5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1708114582"/>
                  </a:ext>
                </a:extLst>
              </a:tr>
              <a:tr h="269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Оборот малых (включая микропредприятия) и средних предприятий (в действующих ценах)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млн.руб.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37718,7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40358,90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43184,1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1604783230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% к предыдущему году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107,0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238828362"/>
                  </a:ext>
                </a:extLst>
              </a:tr>
              <a:tr h="279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Валовая продукция сельского хозяйства во всех категориях хозяйств (в действующих ценах)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млн.руб.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6372,8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6755,20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6890,3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605866513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% к предыдущему году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102,0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3106123982"/>
                  </a:ext>
                </a:extLst>
              </a:tr>
              <a:tr h="279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млн.руб.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7812,9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8127,8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8485,4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2709834002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% к предыдущему году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107,3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104,4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2924934694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Оборот розничной торговли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млн.руб.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18479,1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20006,2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21472,1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3277701793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% к предыдущему году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109,3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108,3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107,3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46231522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Объем платных услуг населению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905,4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974,50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1045,9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3877922555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% к предыдущему году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111,1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107,6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107,3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2764407417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Фонд заработной платы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12196,0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13171,0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14225,0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2493615036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% к предыдущему году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108,0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1659461459"/>
                  </a:ext>
                </a:extLst>
              </a:tr>
              <a:tr h="279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Среднесписочная численность работников предприятий и организаций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17880,0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18200,0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18450,0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658242766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% к предыдущему году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102,2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101,8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101,4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656547781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Среднемесячная заработная плата на одного работника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65956,8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69254,64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72717,4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1171907348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% к предыдущему году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105,7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105,0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91171918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Денежные доходы на душу населения (в среднем за месяц)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41113,1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43579,90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46194,7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295849985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% к предыдущему году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103,4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106,0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2908362588"/>
                  </a:ext>
                </a:extLst>
              </a:tr>
              <a:tr h="279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Численность безработных зарегистрированных в службе занятости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2916570667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% к предыдущему году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168,2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4238698995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Уровень зарегистрированной безработицы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1122663937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% к предыдущему году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166,7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3792" marR="3792" marT="3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3792" marR="3792" marT="3792" marB="0" anchor="ctr"/>
                </a:tc>
                <a:extLst>
                  <a:ext uri="{0D108BD9-81ED-4DB2-BD59-A6C34878D82A}">
                    <a16:rowId xmlns:a16="http://schemas.microsoft.com/office/drawing/2014/main" val="1327645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34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326096" y="932688"/>
            <a:ext cx="9292466" cy="5816074"/>
            <a:chOff x="285720" y="1214428"/>
            <a:chExt cx="4286280" cy="2800651"/>
          </a:xfrm>
        </p:grpSpPr>
        <p:graphicFrame>
          <p:nvGraphicFramePr>
            <p:cNvPr id="5" name="Chart 1"/>
            <p:cNvGraphicFramePr/>
            <p:nvPr>
              <p:extLst>
                <p:ext uri="{D42A27DB-BD31-4B8C-83A1-F6EECF244321}">
                  <p14:modId xmlns:p14="http://schemas.microsoft.com/office/powerpoint/2010/main" val="584611126"/>
                </p:ext>
              </p:extLst>
            </p:nvPr>
          </p:nvGraphicFramePr>
          <p:xfrm>
            <a:off x="285720" y="1214428"/>
            <a:ext cx="4286280" cy="25717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11"/>
            <p:cNvSpPr/>
            <p:nvPr/>
          </p:nvSpPr>
          <p:spPr>
            <a:xfrm>
              <a:off x="389916" y="3763130"/>
              <a:ext cx="987997" cy="251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Работники учреждений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культуры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1"/>
          <p:cNvSpPr/>
          <p:nvPr/>
        </p:nvSpPr>
        <p:spPr>
          <a:xfrm>
            <a:off x="2694890" y="6251829"/>
            <a:ext cx="2242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Работники детских садов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5587" y="6262637"/>
            <a:ext cx="1560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Работники школ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7048559" y="6205530"/>
            <a:ext cx="2666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Работники учреждений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до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полнительного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 образования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8858777" y="3213186"/>
            <a:ext cx="396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bg1"/>
                </a:solidFill>
                <a:latin typeface="Noto Sans" panose="020B0502040504020204" pitchFamily="34"/>
              </a:rPr>
              <a:t>Факт 2023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8858777" y="3888559"/>
            <a:ext cx="396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>
                <a:solidFill>
                  <a:schemeClr val="bg1"/>
                </a:solidFill>
                <a:latin typeface="Noto Sans" panose="020B0502040504020204" pitchFamily="34"/>
              </a:rPr>
              <a:t>6 </a:t>
            </a:r>
            <a:r>
              <a:rPr lang="ru-RU" sz="2000" b="1" noProof="0" dirty="0" err="1">
                <a:solidFill>
                  <a:schemeClr val="bg1"/>
                </a:solidFill>
                <a:latin typeface="Noto Sans" panose="020B0502040504020204" pitchFamily="34"/>
              </a:rPr>
              <a:t>мес</a:t>
            </a:r>
            <a:r>
              <a:rPr lang="ru-RU" sz="2000" b="1" noProof="0" dirty="0">
                <a:solidFill>
                  <a:schemeClr val="bg1"/>
                </a:solidFill>
                <a:latin typeface="Noto Sans" panose="020B0502040504020204" pitchFamily="34"/>
              </a:rPr>
              <a:t> 2024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8199A3-8787-4B04-ABE2-7377D8EB0E1C}"/>
              </a:ext>
            </a:extLst>
          </p:cNvPr>
          <p:cNvSpPr txBox="1"/>
          <p:nvPr/>
        </p:nvSpPr>
        <p:spPr>
          <a:xfrm>
            <a:off x="8858777" y="4487210"/>
            <a:ext cx="396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bg1"/>
                </a:solidFill>
                <a:latin typeface="Noto Sans" panose="020B0502040504020204" pitchFamily="34"/>
              </a:rPr>
              <a:t>Прогноз 2024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747" y="177285"/>
            <a:ext cx="1139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изменений заработной платы отдельных категорий работников бюджетной сферы Чистопольского района, оплата труда которых регулируется «Майскими Указами» Президента РФ в рублях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129" y="1356865"/>
            <a:ext cx="1941575" cy="121348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9" name="矩形 100"/>
          <p:cNvSpPr/>
          <p:nvPr/>
        </p:nvSpPr>
        <p:spPr>
          <a:xfrm>
            <a:off x="9520135" y="3278047"/>
            <a:ext cx="489994" cy="135194"/>
          </a:xfrm>
          <a:prstGeom prst="rect">
            <a:avLst/>
          </a:prstGeom>
          <a:solidFill>
            <a:srgbClr val="E7CE3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0" name="矩形 100"/>
          <p:cNvSpPr/>
          <p:nvPr/>
        </p:nvSpPr>
        <p:spPr>
          <a:xfrm>
            <a:off x="9520135" y="4055046"/>
            <a:ext cx="489994" cy="135194"/>
          </a:xfrm>
          <a:prstGeom prst="rect">
            <a:avLst/>
          </a:prstGeom>
          <a:solidFill>
            <a:srgbClr val="34BA8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1" name="矩形 100"/>
          <p:cNvSpPr/>
          <p:nvPr/>
        </p:nvSpPr>
        <p:spPr>
          <a:xfrm>
            <a:off x="9543326" y="4658692"/>
            <a:ext cx="489994" cy="135194"/>
          </a:xfrm>
          <a:prstGeom prst="rect">
            <a:avLst/>
          </a:prstGeom>
          <a:solidFill>
            <a:srgbClr val="FF85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2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56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47" y="177285"/>
            <a:ext cx="113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муниципальных учреждений от оказания платных услуг за 2023-2025 годы в млн. руб.</a:t>
            </a:r>
          </a:p>
        </p:txBody>
      </p:sp>
      <p:graphicFrame>
        <p:nvGraphicFramePr>
          <p:cNvPr id="5" name="Chart 6"/>
          <p:cNvGraphicFramePr/>
          <p:nvPr>
            <p:extLst>
              <p:ext uri="{D42A27DB-BD31-4B8C-83A1-F6EECF244321}">
                <p14:modId xmlns:p14="http://schemas.microsoft.com/office/powerpoint/2010/main" val="2692826438"/>
              </p:ext>
            </p:extLst>
          </p:nvPr>
        </p:nvGraphicFramePr>
        <p:xfrm>
          <a:off x="1030147" y="1215342"/>
          <a:ext cx="10482136" cy="5393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4" y="3294505"/>
            <a:ext cx="2716808" cy="18099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295620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16620" y="1927539"/>
            <a:ext cx="3110428" cy="4266169"/>
            <a:chOff x="686068" y="2416492"/>
            <a:chExt cx="2303466" cy="2585024"/>
          </a:xfrm>
        </p:grpSpPr>
        <p:grpSp>
          <p:nvGrpSpPr>
            <p:cNvPr id="5" name="Group 1"/>
            <p:cNvGrpSpPr/>
            <p:nvPr/>
          </p:nvGrpSpPr>
          <p:grpSpPr>
            <a:xfrm>
              <a:off x="686068" y="4230243"/>
              <a:ext cx="2303466" cy="771273"/>
              <a:chOff x="1235522" y="4485649"/>
              <a:chExt cx="2902527" cy="971768"/>
            </a:xfrm>
          </p:grpSpPr>
          <p:sp>
            <p:nvSpPr>
              <p:cNvPr id="20" name="Can 2"/>
              <p:cNvSpPr/>
              <p:nvPr/>
            </p:nvSpPr>
            <p:spPr bwMode="auto">
              <a:xfrm>
                <a:off x="1235522" y="4485649"/>
                <a:ext cx="2902527" cy="971768"/>
              </a:xfrm>
              <a:prstGeom prst="can">
                <a:avLst>
                  <a:gd name="adj" fmla="val 50000"/>
                </a:avLst>
              </a:prstGeom>
              <a:solidFill>
                <a:sysClr val="window" lastClr="FFFFFF">
                  <a:lumMod val="50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57595" y="5049760"/>
                <a:ext cx="1701801" cy="3186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 2023</a:t>
                </a:r>
                <a:endParaRPr lang="en-US" sz="1600" b="1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282999" y="2416492"/>
              <a:ext cx="1229785" cy="2030114"/>
              <a:chOff x="1987696" y="2200406"/>
              <a:chExt cx="1549614" cy="2557850"/>
            </a:xfrm>
          </p:grpSpPr>
          <p:grpSp>
            <p:nvGrpSpPr>
              <p:cNvPr id="11" name="Group 31"/>
              <p:cNvGrpSpPr/>
              <p:nvPr/>
            </p:nvGrpSpPr>
            <p:grpSpPr>
              <a:xfrm>
                <a:off x="1987696" y="2200406"/>
                <a:ext cx="465064" cy="2557850"/>
                <a:chOff x="1219672" y="1466124"/>
                <a:chExt cx="762001" cy="2514603"/>
              </a:xfrm>
            </p:grpSpPr>
            <p:sp>
              <p:nvSpPr>
                <p:cNvPr id="18" name="Can 11"/>
                <p:cNvSpPr/>
                <p:nvPr/>
              </p:nvSpPr>
              <p:spPr bwMode="auto">
                <a:xfrm>
                  <a:off x="1219674" y="2216863"/>
                  <a:ext cx="761999" cy="1763864"/>
                </a:xfrm>
                <a:prstGeom prst="can">
                  <a:avLst/>
                </a:prstGeom>
                <a:solidFill>
                  <a:srgbClr val="13A2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" name="Can 12"/>
                <p:cNvSpPr/>
                <p:nvPr/>
              </p:nvSpPr>
              <p:spPr bwMode="auto">
                <a:xfrm>
                  <a:off x="1219672" y="1466124"/>
                  <a:ext cx="761997" cy="916775"/>
                </a:xfrm>
                <a:prstGeom prst="can">
                  <a:avLst/>
                </a:prstGeom>
                <a:solidFill>
                  <a:srgbClr val="70AD47">
                    <a:lumMod val="40000"/>
                    <a:lumOff val="60000"/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3" name="Group 32"/>
              <p:cNvGrpSpPr/>
              <p:nvPr/>
            </p:nvGrpSpPr>
            <p:grpSpPr>
              <a:xfrm>
                <a:off x="3072246" y="2894774"/>
                <a:ext cx="465064" cy="1863482"/>
                <a:chOff x="4287635" y="1451656"/>
                <a:chExt cx="762001" cy="2514599"/>
              </a:xfrm>
            </p:grpSpPr>
            <p:sp>
              <p:nvSpPr>
                <p:cNvPr id="14" name="Can 17"/>
                <p:cNvSpPr/>
                <p:nvPr/>
              </p:nvSpPr>
              <p:spPr bwMode="auto">
                <a:xfrm>
                  <a:off x="4287635" y="2594655"/>
                  <a:ext cx="762000" cy="1371600"/>
                </a:xfrm>
                <a:prstGeom prst="can">
                  <a:avLst/>
                </a:prstGeom>
                <a:solidFill>
                  <a:srgbClr val="F69C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A5A5A5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Can 18"/>
                <p:cNvSpPr/>
                <p:nvPr/>
              </p:nvSpPr>
              <p:spPr bwMode="auto">
                <a:xfrm>
                  <a:off x="4287637" y="1451656"/>
                  <a:ext cx="761999" cy="1371600"/>
                </a:xfrm>
                <a:prstGeom prst="can">
                  <a:avLst/>
                </a:prstGeom>
                <a:solidFill>
                  <a:srgbClr val="FFC000">
                    <a:lumMod val="60000"/>
                    <a:lumOff val="40000"/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A5A5A5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40" name="Группа 39"/>
          <p:cNvGrpSpPr/>
          <p:nvPr/>
        </p:nvGrpSpPr>
        <p:grpSpPr>
          <a:xfrm>
            <a:off x="4102529" y="1927539"/>
            <a:ext cx="3110428" cy="4266169"/>
            <a:chOff x="686068" y="2416492"/>
            <a:chExt cx="2303466" cy="2585024"/>
          </a:xfrm>
        </p:grpSpPr>
        <p:grpSp>
          <p:nvGrpSpPr>
            <p:cNvPr id="41" name="Group 1"/>
            <p:cNvGrpSpPr/>
            <p:nvPr/>
          </p:nvGrpSpPr>
          <p:grpSpPr>
            <a:xfrm>
              <a:off x="686068" y="4230243"/>
              <a:ext cx="2303466" cy="771273"/>
              <a:chOff x="1235522" y="4485649"/>
              <a:chExt cx="2902527" cy="971768"/>
            </a:xfrm>
          </p:grpSpPr>
          <p:sp>
            <p:nvSpPr>
              <p:cNvPr id="49" name="Can 2"/>
              <p:cNvSpPr/>
              <p:nvPr/>
            </p:nvSpPr>
            <p:spPr bwMode="auto">
              <a:xfrm>
                <a:off x="1235522" y="4485649"/>
                <a:ext cx="2902527" cy="971768"/>
              </a:xfrm>
              <a:prstGeom prst="can">
                <a:avLst>
                  <a:gd name="adj" fmla="val 50000"/>
                </a:avLst>
              </a:prstGeom>
              <a:solidFill>
                <a:sysClr val="window" lastClr="FFFFFF">
                  <a:lumMod val="50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757595" y="5032871"/>
                <a:ext cx="1701801" cy="35245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Оценка 2024</a:t>
                </a:r>
                <a:endParaRPr lang="en-US" sz="1600" b="1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5"/>
            <p:cNvGrpSpPr/>
            <p:nvPr/>
          </p:nvGrpSpPr>
          <p:grpSpPr>
            <a:xfrm>
              <a:off x="1282999" y="2416492"/>
              <a:ext cx="1229785" cy="2030114"/>
              <a:chOff x="1987696" y="2200406"/>
              <a:chExt cx="1549614" cy="2557850"/>
            </a:xfrm>
          </p:grpSpPr>
          <p:grpSp>
            <p:nvGrpSpPr>
              <p:cNvPr id="43" name="Group 31"/>
              <p:cNvGrpSpPr/>
              <p:nvPr/>
            </p:nvGrpSpPr>
            <p:grpSpPr>
              <a:xfrm>
                <a:off x="1987696" y="2200406"/>
                <a:ext cx="465064" cy="2557850"/>
                <a:chOff x="1219672" y="1466124"/>
                <a:chExt cx="762001" cy="2514603"/>
              </a:xfrm>
            </p:grpSpPr>
            <p:sp>
              <p:nvSpPr>
                <p:cNvPr id="47" name="Can 11"/>
                <p:cNvSpPr/>
                <p:nvPr/>
              </p:nvSpPr>
              <p:spPr bwMode="auto">
                <a:xfrm>
                  <a:off x="1219674" y="2216863"/>
                  <a:ext cx="761999" cy="1763864"/>
                </a:xfrm>
                <a:prstGeom prst="can">
                  <a:avLst/>
                </a:prstGeom>
                <a:solidFill>
                  <a:srgbClr val="13A2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8" name="Can 12"/>
                <p:cNvSpPr/>
                <p:nvPr/>
              </p:nvSpPr>
              <p:spPr bwMode="auto">
                <a:xfrm>
                  <a:off x="1219672" y="1466124"/>
                  <a:ext cx="761997" cy="916775"/>
                </a:xfrm>
                <a:prstGeom prst="can">
                  <a:avLst/>
                </a:prstGeom>
                <a:solidFill>
                  <a:srgbClr val="70AD47">
                    <a:lumMod val="40000"/>
                    <a:lumOff val="60000"/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4" name="Group 32"/>
              <p:cNvGrpSpPr/>
              <p:nvPr/>
            </p:nvGrpSpPr>
            <p:grpSpPr>
              <a:xfrm>
                <a:off x="3072246" y="2894774"/>
                <a:ext cx="465064" cy="1863482"/>
                <a:chOff x="4287635" y="1451656"/>
                <a:chExt cx="762001" cy="2514599"/>
              </a:xfrm>
            </p:grpSpPr>
            <p:sp>
              <p:nvSpPr>
                <p:cNvPr id="45" name="Can 17"/>
                <p:cNvSpPr/>
                <p:nvPr/>
              </p:nvSpPr>
              <p:spPr bwMode="auto">
                <a:xfrm>
                  <a:off x="4287635" y="2594655"/>
                  <a:ext cx="762000" cy="1371600"/>
                </a:xfrm>
                <a:prstGeom prst="can">
                  <a:avLst/>
                </a:prstGeom>
                <a:solidFill>
                  <a:srgbClr val="F69C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A5A5A5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" name="Can 18"/>
                <p:cNvSpPr/>
                <p:nvPr/>
              </p:nvSpPr>
              <p:spPr bwMode="auto">
                <a:xfrm>
                  <a:off x="4287637" y="1451656"/>
                  <a:ext cx="761999" cy="1371600"/>
                </a:xfrm>
                <a:prstGeom prst="can">
                  <a:avLst/>
                </a:prstGeom>
                <a:solidFill>
                  <a:srgbClr val="FFC000">
                    <a:lumMod val="60000"/>
                    <a:lumOff val="40000"/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A5A5A5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/>
        </p:nvSpPr>
        <p:spPr>
          <a:xfrm>
            <a:off x="4621772" y="152382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20284,8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10887" y="247247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11176,3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7772425" y="1927539"/>
            <a:ext cx="3110428" cy="4266169"/>
            <a:chOff x="686068" y="2416492"/>
            <a:chExt cx="2303466" cy="2585024"/>
          </a:xfrm>
        </p:grpSpPr>
        <p:grpSp>
          <p:nvGrpSpPr>
            <p:cNvPr id="55" name="Group 1"/>
            <p:cNvGrpSpPr/>
            <p:nvPr/>
          </p:nvGrpSpPr>
          <p:grpSpPr>
            <a:xfrm>
              <a:off x="686068" y="4230243"/>
              <a:ext cx="2303466" cy="771273"/>
              <a:chOff x="1235522" y="4485649"/>
              <a:chExt cx="2902527" cy="971768"/>
            </a:xfrm>
          </p:grpSpPr>
          <p:sp>
            <p:nvSpPr>
              <p:cNvPr id="63" name="Can 2"/>
              <p:cNvSpPr/>
              <p:nvPr/>
            </p:nvSpPr>
            <p:spPr bwMode="auto">
              <a:xfrm>
                <a:off x="1235522" y="4485649"/>
                <a:ext cx="2902527" cy="971768"/>
              </a:xfrm>
              <a:prstGeom prst="can">
                <a:avLst>
                  <a:gd name="adj" fmla="val 50000"/>
                </a:avLst>
              </a:prstGeom>
              <a:solidFill>
                <a:sysClr val="window" lastClr="FFFFFF">
                  <a:lumMod val="50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757595" y="5049760"/>
                <a:ext cx="1701801" cy="3186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kern="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 2025</a:t>
                </a:r>
                <a:endParaRPr lang="en-US" sz="1600" b="1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5"/>
            <p:cNvGrpSpPr/>
            <p:nvPr/>
          </p:nvGrpSpPr>
          <p:grpSpPr>
            <a:xfrm>
              <a:off x="1282997" y="2416492"/>
              <a:ext cx="1150545" cy="2030115"/>
              <a:chOff x="1987696" y="2200406"/>
              <a:chExt cx="1449767" cy="2557851"/>
            </a:xfrm>
          </p:grpSpPr>
          <p:grpSp>
            <p:nvGrpSpPr>
              <p:cNvPr id="57" name="Group 31"/>
              <p:cNvGrpSpPr/>
              <p:nvPr/>
            </p:nvGrpSpPr>
            <p:grpSpPr>
              <a:xfrm>
                <a:off x="1987696" y="2200406"/>
                <a:ext cx="465064" cy="2557850"/>
                <a:chOff x="1219672" y="1466124"/>
                <a:chExt cx="762001" cy="2514603"/>
              </a:xfrm>
            </p:grpSpPr>
            <p:sp>
              <p:nvSpPr>
                <p:cNvPr id="61" name="Can 11"/>
                <p:cNvSpPr/>
                <p:nvPr/>
              </p:nvSpPr>
              <p:spPr bwMode="auto">
                <a:xfrm>
                  <a:off x="1219674" y="2216863"/>
                  <a:ext cx="761999" cy="1763864"/>
                </a:xfrm>
                <a:prstGeom prst="can">
                  <a:avLst/>
                </a:prstGeom>
                <a:solidFill>
                  <a:srgbClr val="13A2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" name="Can 12"/>
                <p:cNvSpPr/>
                <p:nvPr/>
              </p:nvSpPr>
              <p:spPr bwMode="auto">
                <a:xfrm>
                  <a:off x="1219672" y="1466124"/>
                  <a:ext cx="761997" cy="916775"/>
                </a:xfrm>
                <a:prstGeom prst="can">
                  <a:avLst/>
                </a:prstGeom>
                <a:solidFill>
                  <a:srgbClr val="70AD47">
                    <a:lumMod val="40000"/>
                    <a:lumOff val="60000"/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58" name="Group 32"/>
              <p:cNvGrpSpPr/>
              <p:nvPr/>
            </p:nvGrpSpPr>
            <p:grpSpPr>
              <a:xfrm>
                <a:off x="2970975" y="3829942"/>
                <a:ext cx="466488" cy="928315"/>
                <a:chOff x="4121707" y="2713580"/>
                <a:chExt cx="764335" cy="1252676"/>
              </a:xfrm>
            </p:grpSpPr>
            <p:sp>
              <p:nvSpPr>
                <p:cNvPr id="59" name="Can 17"/>
                <p:cNvSpPr/>
                <p:nvPr/>
              </p:nvSpPr>
              <p:spPr bwMode="auto">
                <a:xfrm>
                  <a:off x="4124043" y="3201504"/>
                  <a:ext cx="761999" cy="764752"/>
                </a:xfrm>
                <a:prstGeom prst="can">
                  <a:avLst/>
                </a:prstGeom>
                <a:solidFill>
                  <a:srgbClr val="F69C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A5A5A5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" name="Can 18"/>
                <p:cNvSpPr/>
                <p:nvPr/>
              </p:nvSpPr>
              <p:spPr bwMode="auto">
                <a:xfrm>
                  <a:off x="4121707" y="2713580"/>
                  <a:ext cx="761999" cy="764752"/>
                </a:xfrm>
                <a:prstGeom prst="can">
                  <a:avLst/>
                </a:prstGeom>
                <a:solidFill>
                  <a:srgbClr val="FFC000">
                    <a:lumMod val="60000"/>
                    <a:lumOff val="40000"/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A5A5A5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sp>
        <p:nvSpPr>
          <p:cNvPr id="65" name="TextBox 64"/>
          <p:cNvSpPr txBox="1"/>
          <p:nvPr/>
        </p:nvSpPr>
        <p:spPr>
          <a:xfrm>
            <a:off x="8318546" y="152595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18242,6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372254" y="352502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11585,6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4744" y="45304"/>
            <a:ext cx="113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Направление доходов от оказания платных услуг на выплату заработной платы работникам образования Чистопольского района в тыс. руб. 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1506374" y="6458984"/>
            <a:ext cx="3204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Доходы от платных услуг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2" name="Oval 27">
            <a:extLst>
              <a:ext uri="{FF2B5EF4-FFF2-40B4-BE49-F238E27FC236}">
                <a16:creationId xmlns:a16="http://schemas.microsoft.com/office/drawing/2014/main" id="{9DA5B5DA-42BE-4D68-A5AE-36005AB111A0}"/>
              </a:ext>
            </a:extLst>
          </p:cNvPr>
          <p:cNvSpPr/>
          <p:nvPr/>
        </p:nvSpPr>
        <p:spPr>
          <a:xfrm>
            <a:off x="5239616" y="6435409"/>
            <a:ext cx="391565" cy="380648"/>
          </a:xfrm>
          <a:prstGeom prst="ellipse">
            <a:avLst/>
          </a:prstGeom>
          <a:solidFill>
            <a:srgbClr val="F69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27">
            <a:extLst>
              <a:ext uri="{FF2B5EF4-FFF2-40B4-BE49-F238E27FC236}">
                <a16:creationId xmlns:a16="http://schemas.microsoft.com/office/drawing/2014/main" id="{9DA5B5DA-42BE-4D68-A5AE-36005AB111A0}"/>
              </a:ext>
            </a:extLst>
          </p:cNvPr>
          <p:cNvSpPr/>
          <p:nvPr/>
        </p:nvSpPr>
        <p:spPr>
          <a:xfrm>
            <a:off x="1031106" y="6435409"/>
            <a:ext cx="391565" cy="380648"/>
          </a:xfrm>
          <a:prstGeom prst="ellipse">
            <a:avLst/>
          </a:prstGeom>
          <a:solidFill>
            <a:srgbClr val="13A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4C0665D-8C5D-4D44-B9F7-7C78974B55EB}"/>
              </a:ext>
            </a:extLst>
          </p:cNvPr>
          <p:cNvSpPr txBox="1"/>
          <p:nvPr/>
        </p:nvSpPr>
        <p:spPr>
          <a:xfrm>
            <a:off x="5573845" y="6406254"/>
            <a:ext cx="408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Направлено на выплату заработной платы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000" y="1315733"/>
            <a:ext cx="2225508" cy="14822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8" name="TextBox 67"/>
          <p:cNvSpPr txBox="1"/>
          <p:nvPr/>
        </p:nvSpPr>
        <p:spPr>
          <a:xfrm>
            <a:off x="500626" y="150117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20475,07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33079" y="241373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12850,64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03848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744" y="45304"/>
            <a:ext cx="113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Направление доходов от оказания платных услуг на выплату заработной платы работникам культуры Чистопольского района в млн. руб. 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组合 95"/>
          <p:cNvGrpSpPr/>
          <p:nvPr/>
        </p:nvGrpSpPr>
        <p:grpSpPr>
          <a:xfrm>
            <a:off x="816422" y="2844241"/>
            <a:ext cx="489994" cy="1684725"/>
            <a:chOff x="6238875" y="2790826"/>
            <a:chExt cx="1285875" cy="4371967"/>
          </a:xfrm>
          <a:solidFill>
            <a:srgbClr val="E2E2E2"/>
          </a:solidFill>
          <a:effectLst/>
        </p:grpSpPr>
        <p:sp>
          <p:nvSpPr>
            <p:cNvPr id="8" name="矩形 96"/>
            <p:cNvSpPr/>
            <p:nvPr/>
          </p:nvSpPr>
          <p:spPr>
            <a:xfrm>
              <a:off x="6238875" y="279082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9" name="矩形 97"/>
            <p:cNvSpPr/>
            <p:nvPr/>
          </p:nvSpPr>
          <p:spPr>
            <a:xfrm>
              <a:off x="6238875" y="3238501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0" name="矩形 98"/>
            <p:cNvSpPr/>
            <p:nvPr/>
          </p:nvSpPr>
          <p:spPr>
            <a:xfrm>
              <a:off x="6238875" y="3686176"/>
              <a:ext cx="1285875" cy="350838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1" name="矩形 99"/>
            <p:cNvSpPr/>
            <p:nvPr/>
          </p:nvSpPr>
          <p:spPr>
            <a:xfrm>
              <a:off x="6238875" y="4133851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2" name="矩形 100"/>
            <p:cNvSpPr/>
            <p:nvPr/>
          </p:nvSpPr>
          <p:spPr>
            <a:xfrm>
              <a:off x="6238875" y="4581526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3" name="矩形 101"/>
            <p:cNvSpPr/>
            <p:nvPr/>
          </p:nvSpPr>
          <p:spPr>
            <a:xfrm>
              <a:off x="6238875" y="5026025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4" name="矩形 102"/>
            <p:cNvSpPr/>
            <p:nvPr/>
          </p:nvSpPr>
          <p:spPr>
            <a:xfrm>
              <a:off x="6238875" y="5470524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5" name="矩形 103"/>
            <p:cNvSpPr/>
            <p:nvPr/>
          </p:nvSpPr>
          <p:spPr>
            <a:xfrm>
              <a:off x="6238875" y="5915023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6" name="矩形 104"/>
            <p:cNvSpPr/>
            <p:nvPr/>
          </p:nvSpPr>
          <p:spPr>
            <a:xfrm>
              <a:off x="6238875" y="6363489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7" name="矩形 105"/>
            <p:cNvSpPr/>
            <p:nvPr/>
          </p:nvSpPr>
          <p:spPr>
            <a:xfrm>
              <a:off x="6238875" y="6811955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18" name="组合 95"/>
          <p:cNvGrpSpPr/>
          <p:nvPr/>
        </p:nvGrpSpPr>
        <p:grpSpPr>
          <a:xfrm>
            <a:off x="1476178" y="2844241"/>
            <a:ext cx="489994" cy="1684725"/>
            <a:chOff x="6238875" y="2790826"/>
            <a:chExt cx="1285875" cy="4371967"/>
          </a:xfrm>
          <a:solidFill>
            <a:srgbClr val="E2E2E2"/>
          </a:solidFill>
          <a:effectLst/>
        </p:grpSpPr>
        <p:sp>
          <p:nvSpPr>
            <p:cNvPr id="19" name="矩形 96"/>
            <p:cNvSpPr/>
            <p:nvPr/>
          </p:nvSpPr>
          <p:spPr>
            <a:xfrm>
              <a:off x="6238875" y="279082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0" name="矩形 97"/>
            <p:cNvSpPr/>
            <p:nvPr/>
          </p:nvSpPr>
          <p:spPr>
            <a:xfrm>
              <a:off x="6238875" y="3238501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1" name="矩形 98"/>
            <p:cNvSpPr/>
            <p:nvPr/>
          </p:nvSpPr>
          <p:spPr>
            <a:xfrm>
              <a:off x="6238875" y="368617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2" name="矩形 99"/>
            <p:cNvSpPr/>
            <p:nvPr/>
          </p:nvSpPr>
          <p:spPr>
            <a:xfrm>
              <a:off x="6238875" y="4133851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3" name="矩形 100"/>
            <p:cNvSpPr/>
            <p:nvPr/>
          </p:nvSpPr>
          <p:spPr>
            <a:xfrm>
              <a:off x="6238875" y="458152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4" name="矩形 101"/>
            <p:cNvSpPr/>
            <p:nvPr/>
          </p:nvSpPr>
          <p:spPr>
            <a:xfrm>
              <a:off x="6238875" y="5026025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5" name="矩形 102"/>
            <p:cNvSpPr/>
            <p:nvPr/>
          </p:nvSpPr>
          <p:spPr>
            <a:xfrm>
              <a:off x="6238875" y="5470524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6" name="矩形 103"/>
            <p:cNvSpPr/>
            <p:nvPr/>
          </p:nvSpPr>
          <p:spPr>
            <a:xfrm>
              <a:off x="6238875" y="5915023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7" name="矩形 104"/>
            <p:cNvSpPr/>
            <p:nvPr/>
          </p:nvSpPr>
          <p:spPr>
            <a:xfrm>
              <a:off x="6238875" y="6363489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8" name="矩形 105"/>
            <p:cNvSpPr/>
            <p:nvPr/>
          </p:nvSpPr>
          <p:spPr>
            <a:xfrm>
              <a:off x="6238875" y="6811955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29" name="组合 95"/>
          <p:cNvGrpSpPr/>
          <p:nvPr/>
        </p:nvGrpSpPr>
        <p:grpSpPr>
          <a:xfrm>
            <a:off x="3804620" y="2844241"/>
            <a:ext cx="489994" cy="1684725"/>
            <a:chOff x="6238875" y="2790826"/>
            <a:chExt cx="1285875" cy="4371967"/>
          </a:xfrm>
          <a:solidFill>
            <a:srgbClr val="E2E2E2"/>
          </a:solidFill>
          <a:effectLst/>
        </p:grpSpPr>
        <p:sp>
          <p:nvSpPr>
            <p:cNvPr id="30" name="矩形 96"/>
            <p:cNvSpPr/>
            <p:nvPr/>
          </p:nvSpPr>
          <p:spPr>
            <a:xfrm>
              <a:off x="6238875" y="279082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1" name="矩形 97"/>
            <p:cNvSpPr/>
            <p:nvPr/>
          </p:nvSpPr>
          <p:spPr>
            <a:xfrm>
              <a:off x="6238875" y="3238501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2" name="矩形 98"/>
            <p:cNvSpPr/>
            <p:nvPr/>
          </p:nvSpPr>
          <p:spPr>
            <a:xfrm>
              <a:off x="6238875" y="3686176"/>
              <a:ext cx="1285875" cy="350838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3" name="矩形 99"/>
            <p:cNvSpPr/>
            <p:nvPr/>
          </p:nvSpPr>
          <p:spPr>
            <a:xfrm>
              <a:off x="6238875" y="4133851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4" name="矩形 100"/>
            <p:cNvSpPr/>
            <p:nvPr/>
          </p:nvSpPr>
          <p:spPr>
            <a:xfrm>
              <a:off x="6238875" y="4581526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5" name="矩形 101"/>
            <p:cNvSpPr/>
            <p:nvPr/>
          </p:nvSpPr>
          <p:spPr>
            <a:xfrm>
              <a:off x="6238875" y="5026025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6" name="矩形 102"/>
            <p:cNvSpPr/>
            <p:nvPr/>
          </p:nvSpPr>
          <p:spPr>
            <a:xfrm>
              <a:off x="6238875" y="5470524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7" name="矩形 103"/>
            <p:cNvSpPr/>
            <p:nvPr/>
          </p:nvSpPr>
          <p:spPr>
            <a:xfrm>
              <a:off x="6238875" y="5915023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8" name="矩形 104"/>
            <p:cNvSpPr/>
            <p:nvPr/>
          </p:nvSpPr>
          <p:spPr>
            <a:xfrm>
              <a:off x="6238875" y="6363489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9" name="矩形 105"/>
            <p:cNvSpPr/>
            <p:nvPr/>
          </p:nvSpPr>
          <p:spPr>
            <a:xfrm>
              <a:off x="6238875" y="6811955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40" name="组合 95"/>
          <p:cNvGrpSpPr/>
          <p:nvPr/>
        </p:nvGrpSpPr>
        <p:grpSpPr>
          <a:xfrm>
            <a:off x="4464376" y="2844241"/>
            <a:ext cx="489994" cy="1684725"/>
            <a:chOff x="6238875" y="2790826"/>
            <a:chExt cx="1285875" cy="4371967"/>
          </a:xfrm>
          <a:solidFill>
            <a:srgbClr val="E2E2E2"/>
          </a:solidFill>
          <a:effectLst/>
        </p:grpSpPr>
        <p:sp>
          <p:nvSpPr>
            <p:cNvPr id="41" name="矩形 96"/>
            <p:cNvSpPr/>
            <p:nvPr/>
          </p:nvSpPr>
          <p:spPr>
            <a:xfrm>
              <a:off x="6238875" y="279082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2" name="矩形 97"/>
            <p:cNvSpPr/>
            <p:nvPr/>
          </p:nvSpPr>
          <p:spPr>
            <a:xfrm>
              <a:off x="6238875" y="3238501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3" name="矩形 98"/>
            <p:cNvSpPr/>
            <p:nvPr/>
          </p:nvSpPr>
          <p:spPr>
            <a:xfrm>
              <a:off x="6238875" y="368617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4" name="矩形 99"/>
            <p:cNvSpPr/>
            <p:nvPr/>
          </p:nvSpPr>
          <p:spPr>
            <a:xfrm>
              <a:off x="6238875" y="4133851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5" name="矩形 100"/>
            <p:cNvSpPr/>
            <p:nvPr/>
          </p:nvSpPr>
          <p:spPr>
            <a:xfrm>
              <a:off x="6238875" y="4581526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6" name="矩形 101"/>
            <p:cNvSpPr/>
            <p:nvPr/>
          </p:nvSpPr>
          <p:spPr>
            <a:xfrm>
              <a:off x="6238875" y="5026025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7" name="矩形 102"/>
            <p:cNvSpPr/>
            <p:nvPr/>
          </p:nvSpPr>
          <p:spPr>
            <a:xfrm>
              <a:off x="6238875" y="5470524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8" name="矩形 103"/>
            <p:cNvSpPr/>
            <p:nvPr/>
          </p:nvSpPr>
          <p:spPr>
            <a:xfrm>
              <a:off x="6238875" y="5915023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9" name="矩形 104"/>
            <p:cNvSpPr/>
            <p:nvPr/>
          </p:nvSpPr>
          <p:spPr>
            <a:xfrm>
              <a:off x="6238875" y="6363489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0" name="矩形 105"/>
            <p:cNvSpPr/>
            <p:nvPr/>
          </p:nvSpPr>
          <p:spPr>
            <a:xfrm>
              <a:off x="6238875" y="6811955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51" name="组合 95"/>
          <p:cNvGrpSpPr/>
          <p:nvPr/>
        </p:nvGrpSpPr>
        <p:grpSpPr>
          <a:xfrm>
            <a:off x="6790887" y="2863206"/>
            <a:ext cx="489994" cy="1684725"/>
            <a:chOff x="6238875" y="2790826"/>
            <a:chExt cx="1285875" cy="4371967"/>
          </a:xfrm>
          <a:solidFill>
            <a:srgbClr val="E2E2E2"/>
          </a:solidFill>
          <a:effectLst/>
        </p:grpSpPr>
        <p:sp>
          <p:nvSpPr>
            <p:cNvPr id="52" name="矩形 96"/>
            <p:cNvSpPr/>
            <p:nvPr/>
          </p:nvSpPr>
          <p:spPr>
            <a:xfrm>
              <a:off x="6238875" y="279082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3" name="矩形 97"/>
            <p:cNvSpPr/>
            <p:nvPr/>
          </p:nvSpPr>
          <p:spPr>
            <a:xfrm>
              <a:off x="6238875" y="3238501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4" name="矩形 98"/>
            <p:cNvSpPr/>
            <p:nvPr/>
          </p:nvSpPr>
          <p:spPr>
            <a:xfrm>
              <a:off x="6238875" y="3686176"/>
              <a:ext cx="1285875" cy="350838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5" name="矩形 99"/>
            <p:cNvSpPr/>
            <p:nvPr/>
          </p:nvSpPr>
          <p:spPr>
            <a:xfrm>
              <a:off x="6238875" y="4133851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6" name="矩形 100"/>
            <p:cNvSpPr/>
            <p:nvPr/>
          </p:nvSpPr>
          <p:spPr>
            <a:xfrm>
              <a:off x="6238875" y="4581526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7" name="矩形 101"/>
            <p:cNvSpPr/>
            <p:nvPr/>
          </p:nvSpPr>
          <p:spPr>
            <a:xfrm>
              <a:off x="6238875" y="5026025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8" name="矩形 102"/>
            <p:cNvSpPr/>
            <p:nvPr/>
          </p:nvSpPr>
          <p:spPr>
            <a:xfrm>
              <a:off x="6238875" y="5470524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9" name="矩形 103"/>
            <p:cNvSpPr/>
            <p:nvPr/>
          </p:nvSpPr>
          <p:spPr>
            <a:xfrm>
              <a:off x="6238875" y="5915023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0" name="矩形 104"/>
            <p:cNvSpPr/>
            <p:nvPr/>
          </p:nvSpPr>
          <p:spPr>
            <a:xfrm>
              <a:off x="6238875" y="6363489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1" name="矩形 105"/>
            <p:cNvSpPr/>
            <p:nvPr/>
          </p:nvSpPr>
          <p:spPr>
            <a:xfrm>
              <a:off x="6238875" y="6811955"/>
              <a:ext cx="1285875" cy="350838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62" name="组合 95"/>
          <p:cNvGrpSpPr/>
          <p:nvPr/>
        </p:nvGrpSpPr>
        <p:grpSpPr>
          <a:xfrm>
            <a:off x="7450643" y="2863206"/>
            <a:ext cx="489994" cy="1684725"/>
            <a:chOff x="6238875" y="2790826"/>
            <a:chExt cx="1285875" cy="4371967"/>
          </a:xfrm>
          <a:solidFill>
            <a:srgbClr val="E2E2E2"/>
          </a:solidFill>
          <a:effectLst/>
        </p:grpSpPr>
        <p:sp>
          <p:nvSpPr>
            <p:cNvPr id="63" name="矩形 96"/>
            <p:cNvSpPr/>
            <p:nvPr/>
          </p:nvSpPr>
          <p:spPr>
            <a:xfrm>
              <a:off x="6238875" y="279082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4" name="矩形 97"/>
            <p:cNvSpPr/>
            <p:nvPr/>
          </p:nvSpPr>
          <p:spPr>
            <a:xfrm>
              <a:off x="6238875" y="3238501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5" name="矩形 98"/>
            <p:cNvSpPr/>
            <p:nvPr/>
          </p:nvSpPr>
          <p:spPr>
            <a:xfrm>
              <a:off x="6238875" y="368617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6" name="矩形 99"/>
            <p:cNvSpPr/>
            <p:nvPr/>
          </p:nvSpPr>
          <p:spPr>
            <a:xfrm>
              <a:off x="6238875" y="4133851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7" name="矩形 100"/>
            <p:cNvSpPr/>
            <p:nvPr/>
          </p:nvSpPr>
          <p:spPr>
            <a:xfrm>
              <a:off x="6238875" y="4581526"/>
              <a:ext cx="1285875" cy="35083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8" name="矩形 101"/>
            <p:cNvSpPr/>
            <p:nvPr/>
          </p:nvSpPr>
          <p:spPr>
            <a:xfrm>
              <a:off x="6238875" y="5026025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9" name="矩形 102"/>
            <p:cNvSpPr/>
            <p:nvPr/>
          </p:nvSpPr>
          <p:spPr>
            <a:xfrm>
              <a:off x="6238875" y="5470524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0" name="矩形 103"/>
            <p:cNvSpPr/>
            <p:nvPr/>
          </p:nvSpPr>
          <p:spPr>
            <a:xfrm>
              <a:off x="6238875" y="5915023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1" name="矩形 104"/>
            <p:cNvSpPr/>
            <p:nvPr/>
          </p:nvSpPr>
          <p:spPr>
            <a:xfrm>
              <a:off x="6238875" y="6363489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2" name="矩形 105"/>
            <p:cNvSpPr/>
            <p:nvPr/>
          </p:nvSpPr>
          <p:spPr>
            <a:xfrm>
              <a:off x="6238875" y="6811955"/>
              <a:ext cx="1285875" cy="350838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81607" y="4826362"/>
            <a:ext cx="1823697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2023</a:t>
            </a:r>
            <a:endParaRPr lang="en-US" sz="1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82765" y="4826362"/>
            <a:ext cx="1823697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2024</a:t>
            </a:r>
            <a:endParaRPr lang="en-US" sz="1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56073" y="4826362"/>
            <a:ext cx="1823697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2025</a:t>
            </a:r>
            <a:endParaRPr lang="en-US" sz="1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47209" y="239939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13,4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62352" y="278230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9,7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87866" y="24749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14,9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36044" y="264741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8,2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74133" y="242784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11,6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122311" y="277767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8,5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" name="矩形 100"/>
          <p:cNvSpPr/>
          <p:nvPr/>
        </p:nvSpPr>
        <p:spPr>
          <a:xfrm>
            <a:off x="1061419" y="5754343"/>
            <a:ext cx="489994" cy="135194"/>
          </a:xfrm>
          <a:prstGeom prst="rect">
            <a:avLst/>
          </a:prstGeom>
          <a:solidFill>
            <a:srgbClr val="C0000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4567" y="5948583"/>
            <a:ext cx="182369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платных услуг</a:t>
            </a:r>
            <a:endParaRPr lang="en-US" sz="1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矩形 102"/>
          <p:cNvSpPr/>
          <p:nvPr/>
        </p:nvSpPr>
        <p:spPr>
          <a:xfrm>
            <a:off x="2892771" y="5754343"/>
            <a:ext cx="489994" cy="135194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314985" y="5885858"/>
            <a:ext cx="175185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на выплату заработной платы</a:t>
            </a:r>
            <a:endParaRPr lang="en-US" sz="14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37" y="1157951"/>
            <a:ext cx="2508881" cy="17052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37" y="3920903"/>
            <a:ext cx="2586358" cy="16134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8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39301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744" y="45304"/>
            <a:ext cx="113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Направление доходов от оказания платных услуг на выплату заработной платы работникам спортивных учреждений Чистопольского района в млн. руб.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53073326"/>
              </p:ext>
            </p:extLst>
          </p:nvPr>
        </p:nvGraphicFramePr>
        <p:xfrm>
          <a:off x="1932972" y="719666"/>
          <a:ext cx="8227028" cy="594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4" y="1016481"/>
            <a:ext cx="1736203" cy="23149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36" y="2173949"/>
            <a:ext cx="2253664" cy="16902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2" y="4298167"/>
            <a:ext cx="2672806" cy="178075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81641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744" y="45304"/>
            <a:ext cx="1139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Направление доходов от оказания платных услуг на выплату заработной платы работникам иных отраслей Чистопольского района в млн. руб.(молодежная политика и </a:t>
            </a:r>
            <a:r>
              <a:rPr lang="ru-RU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ГиИр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 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81420405"/>
              </p:ext>
            </p:extLst>
          </p:nvPr>
        </p:nvGraphicFramePr>
        <p:xfrm>
          <a:off x="1932972" y="719666"/>
          <a:ext cx="8227028" cy="594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8" y="2663985"/>
            <a:ext cx="3141925" cy="16765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12" y="1037804"/>
            <a:ext cx="2558316" cy="19137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71952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579822" y="442735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Дополнительную информацию по презентации можно получить, направив запрос на адрес эл. почты </a:t>
            </a:r>
            <a:r>
              <a:rPr lang="en-US" sz="2000" dirty="0">
                <a:solidFill>
                  <a:schemeClr val="bg1"/>
                </a:solidFill>
              </a:rPr>
              <a:t>chis.fbp@tatar.ru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4000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282681"/>
              </p:ext>
            </p:extLst>
          </p:nvPr>
        </p:nvGraphicFramePr>
        <p:xfrm>
          <a:off x="-195309" y="-2"/>
          <a:ext cx="12387309" cy="685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60972">
                  <a:extLst>
                    <a:ext uri="{9D8B030D-6E8A-4147-A177-3AD203B41FA5}">
                      <a16:colId xmlns:a16="http://schemas.microsoft.com/office/drawing/2014/main" val="2085077132"/>
                    </a:ext>
                  </a:extLst>
                </a:gridCol>
                <a:gridCol w="3626337">
                  <a:extLst>
                    <a:ext uri="{9D8B030D-6E8A-4147-A177-3AD203B41FA5}">
                      <a16:colId xmlns:a16="http://schemas.microsoft.com/office/drawing/2014/main" val="202981169"/>
                    </a:ext>
                  </a:extLst>
                </a:gridCol>
              </a:tblGrid>
              <a:tr h="87116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Сведения о доходах бюджета Чистопольского муниципального района в разрезе видов налоговых и неналоговых доходов                                                                   на 2025 год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60538"/>
                  </a:ext>
                </a:extLst>
              </a:tr>
              <a:tr h="210991">
                <a:tc gridSpan="2">
                  <a:txBody>
                    <a:bodyPr/>
                    <a:lstStyle/>
                    <a:p>
                      <a:pPr algn="r" fontAlgn="b"/>
                      <a:endParaRPr lang="ru-RU" sz="1100" b="1" i="1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109224"/>
                  </a:ext>
                </a:extLst>
              </a:tr>
              <a:tr h="219781">
                <a:tc>
                  <a:txBody>
                    <a:bodyPr/>
                    <a:lstStyle/>
                    <a:p>
                      <a:pPr algn="ctr" fontAlgn="b"/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 в тыс.руб.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b"/>
                </a:tc>
                <a:extLst>
                  <a:ext uri="{0D108BD9-81ED-4DB2-BD59-A6C34878D82A}">
                    <a16:rowId xmlns:a16="http://schemas.microsoft.com/office/drawing/2014/main" val="2647545555"/>
                  </a:ext>
                </a:extLst>
              </a:tr>
              <a:tr h="21099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b"/>
                </a:tc>
                <a:extLst>
                  <a:ext uri="{0D108BD9-81ED-4DB2-BD59-A6C34878D82A}">
                    <a16:rowId xmlns:a16="http://schemas.microsoft.com/office/drawing/2014/main" val="3519931814"/>
                  </a:ext>
                </a:extLst>
              </a:tr>
              <a:tr h="2285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Наименование дохода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План  на 2025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b"/>
                </a:tc>
                <a:extLst>
                  <a:ext uri="{0D108BD9-81ED-4DB2-BD59-A6C34878D82A}">
                    <a16:rowId xmlns:a16="http://schemas.microsoft.com/office/drawing/2014/main" val="225585546"/>
                  </a:ext>
                </a:extLst>
              </a:tr>
              <a:tr h="219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b"/>
                </a:tc>
                <a:extLst>
                  <a:ext uri="{0D108BD9-81ED-4DB2-BD59-A6C34878D82A}">
                    <a16:rowId xmlns:a16="http://schemas.microsoft.com/office/drawing/2014/main" val="2729976117"/>
                  </a:ext>
                </a:extLst>
              </a:tr>
              <a:tr h="448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Налоговые 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1 023 832,1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2139089408"/>
                  </a:ext>
                </a:extLst>
              </a:tr>
              <a:tr h="263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НДФЛ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881 911,1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211045747"/>
                  </a:ext>
                </a:extLst>
              </a:tr>
              <a:tr h="263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Акцизы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32477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1892202371"/>
                  </a:ext>
                </a:extLst>
              </a:tr>
              <a:tr h="263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УСН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80 003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2365245972"/>
                  </a:ext>
                </a:extLst>
              </a:tr>
              <a:tr h="263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Патент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18 500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3886317681"/>
                  </a:ext>
                </a:extLst>
              </a:tr>
              <a:tr h="263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Полезные ископаемые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232,0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2528203446"/>
                  </a:ext>
                </a:extLst>
              </a:tr>
              <a:tr h="263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ЕСХН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2 087,0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3561551456"/>
                  </a:ext>
                </a:extLst>
              </a:tr>
              <a:tr h="263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Госпошлина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8 622,0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2622176898"/>
                  </a:ext>
                </a:extLst>
              </a:tr>
              <a:tr h="369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Неналоговые  доходы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24 312,4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321220901"/>
                  </a:ext>
                </a:extLst>
              </a:tr>
              <a:tr h="263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Аренда земли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16 883,0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863913090"/>
                  </a:ext>
                </a:extLst>
              </a:tr>
              <a:tr h="263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Аренда имущества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464,0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1783154636"/>
                  </a:ext>
                </a:extLst>
              </a:tr>
              <a:tr h="263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Аренда рекламы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1 318,4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915408843"/>
                  </a:ext>
                </a:extLst>
              </a:tr>
              <a:tr h="263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Экологические платежи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1 139,0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556324185"/>
                  </a:ext>
                </a:extLst>
              </a:tr>
              <a:tr h="263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Продажа имущества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710442718"/>
                  </a:ext>
                </a:extLst>
              </a:tr>
              <a:tr h="263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Продажа земли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2 501,0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3165357682"/>
                  </a:ext>
                </a:extLst>
              </a:tr>
              <a:tr h="263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Штрафы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1 907,0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2556137834"/>
                  </a:ext>
                </a:extLst>
              </a:tr>
              <a:tr h="386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Налоговые и неналоговые доходы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1 048 144,5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2068950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96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464240"/>
              </p:ext>
            </p:extLst>
          </p:nvPr>
        </p:nvGraphicFramePr>
        <p:xfrm>
          <a:off x="17755" y="-2"/>
          <a:ext cx="12174245" cy="7656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364">
                  <a:extLst>
                    <a:ext uri="{9D8B030D-6E8A-4147-A177-3AD203B41FA5}">
                      <a16:colId xmlns:a16="http://schemas.microsoft.com/office/drawing/2014/main" val="1101775920"/>
                    </a:ext>
                  </a:extLst>
                </a:gridCol>
                <a:gridCol w="9569431">
                  <a:extLst>
                    <a:ext uri="{9D8B030D-6E8A-4147-A177-3AD203B41FA5}">
                      <a16:colId xmlns:a16="http://schemas.microsoft.com/office/drawing/2014/main" val="296880248"/>
                    </a:ext>
                  </a:extLst>
                </a:gridCol>
                <a:gridCol w="1636450">
                  <a:extLst>
                    <a:ext uri="{9D8B030D-6E8A-4147-A177-3AD203B41FA5}">
                      <a16:colId xmlns:a16="http://schemas.microsoft.com/office/drawing/2014/main" val="1688732564"/>
                    </a:ext>
                  </a:extLst>
                </a:gridCol>
              </a:tblGrid>
              <a:tr h="424832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Сведения о расходах бюджета по разделам и подразделам классификации расходов бюджета муниципального образования "Чистопольский муниципальный район" Республики Татарстан на 2025 год, в тыс. руб.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319749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13" marR="4813" marT="481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MS Sans Serif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MS Sans Serif"/>
                      </a:endParaRPr>
                    </a:p>
                  </a:txBody>
                  <a:tcPr marL="4813" marR="4813" marT="4813" marB="0" anchor="b"/>
                </a:tc>
                <a:extLst>
                  <a:ext uri="{0D108BD9-81ED-4DB2-BD59-A6C34878D82A}">
                    <a16:rowId xmlns:a16="http://schemas.microsoft.com/office/drawing/2014/main" val="4064334033"/>
                  </a:ext>
                </a:extLst>
              </a:tr>
              <a:tr h="379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Раздел, подраздел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Прогноз на 2025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2670166426"/>
                  </a:ext>
                </a:extLst>
              </a:tr>
              <a:tr h="227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0102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2924,0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133067401"/>
                  </a:ext>
                </a:extLst>
              </a:tr>
              <a:tr h="333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0103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12102,6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1188250823"/>
                  </a:ext>
                </a:extLst>
              </a:tr>
              <a:tr h="333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0104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34991,7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3882340062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0105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Судебная система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32,8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1755802625"/>
                  </a:ext>
                </a:extLst>
              </a:tr>
              <a:tr h="275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0106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15520,2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739799431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0111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Резервные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2983,7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139306010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0113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60557,1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3995267846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0203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Мобилизационная и вневойсковая подготовка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4208,6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2942645728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0309</a:t>
                      </a: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Расходы по гражданской обороне</a:t>
                      </a: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33,6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831208043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0310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8189,6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3520775768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0314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5118,5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1936936632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0405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Сельское хозяйство и рыболовство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1503,0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1038409157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0406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Водное хозяйство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91,2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2295346295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0409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Дорожное хозяйство (дорожные фонды)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32447,0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1896268331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0501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Жилищное хозяйство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19787,0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1433285107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3000,0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721636282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0603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1638,0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229469111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0701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Дошкольное образование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679388,1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2623529639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0702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Общее образование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1041428,5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1398661793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0703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Дополнительное образование детей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83011,1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1861790040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0707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Молодежная политика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47895,6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1608066693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0709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Другие вопросы в области образования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117554,7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3605631866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0801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Культура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185797,8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1381407225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0907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Санитарно-эпидемиологическое благополучие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1438,1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699962024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Пенсионное обеспечение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820,9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586087798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Социальное обеспечение населения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693,5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2122592776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Охрана семьи и детства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50186,7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4140295545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1006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Другие вопросы в области социальной политики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1832,1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2487193155"/>
                  </a:ext>
                </a:extLst>
              </a:tr>
              <a:tr h="166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1102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Массовый спорт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824,10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1730365188"/>
                  </a:ext>
                </a:extLst>
              </a:tr>
              <a:tr h="2427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1103</a:t>
                      </a: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Спорт высших достижений</a:t>
                      </a: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134443,7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2058770343"/>
                  </a:ext>
                </a:extLst>
              </a:tr>
              <a:tr h="2427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1401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67455,1</a:t>
                      </a:r>
                    </a:p>
                  </a:txBody>
                  <a:tcPr marL="4813" marR="4813" marT="4813" marB="0" anchor="ctr"/>
                </a:tc>
                <a:extLst>
                  <a:ext uri="{0D108BD9-81ED-4DB2-BD59-A6C34878D82A}">
                    <a16:rowId xmlns:a16="http://schemas.microsoft.com/office/drawing/2014/main" val="166210792"/>
                  </a:ext>
                </a:extLst>
              </a:tr>
              <a:tr h="242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Итого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13" marR="4813" marT="481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2617792,0</a:t>
                      </a:r>
                    </a:p>
                  </a:txBody>
                  <a:tcPr marL="4813" marR="4813" marT="4813" marB="0" anchor="b"/>
                </a:tc>
                <a:extLst>
                  <a:ext uri="{0D108BD9-81ED-4DB2-BD59-A6C34878D82A}">
                    <a16:rowId xmlns:a16="http://schemas.microsoft.com/office/drawing/2014/main" val="120977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46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" y="71914"/>
            <a:ext cx="9763760" cy="6705600"/>
          </a:xfrm>
          <a:effectLst>
            <a:softEdge rad="292100"/>
          </a:effectLst>
        </p:spPr>
      </p:pic>
      <p:sp>
        <p:nvSpPr>
          <p:cNvPr id="5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82096"/>
            <a:ext cx="1689903" cy="1453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86" y="3810965"/>
            <a:ext cx="1709195" cy="128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6" y="1178392"/>
            <a:ext cx="3009281" cy="300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32695" y="3516669"/>
            <a:ext cx="9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1294" y="2006003"/>
            <a:ext cx="23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116,14%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51471" y="1988280"/>
            <a:ext cx="23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115,02%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9850" y="1988281"/>
            <a:ext cx="23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111%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62138" y="3509963"/>
            <a:ext cx="9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02304" y="3517505"/>
            <a:ext cx="9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25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94" y="1204033"/>
            <a:ext cx="3009281" cy="300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41" y="1204033"/>
            <a:ext cx="3009281" cy="300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4955525" y="3517506"/>
            <a:ext cx="9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82514" y="3517506"/>
            <a:ext cx="9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35323" y="3538123"/>
            <a:ext cx="9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042134" y="3517506"/>
            <a:ext cx="9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779533" y="3550327"/>
            <a:ext cx="9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501020" y="3538124"/>
            <a:ext cx="9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48413" y="2033331"/>
            <a:ext cx="23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121,1%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12694" y="2044992"/>
            <a:ext cx="23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117%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711770" y="2071793"/>
            <a:ext cx="23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108%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330699" y="2042428"/>
            <a:ext cx="23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175,26%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048124" y="2046839"/>
            <a:ext cx="23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86,72%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91926" y="2033332"/>
            <a:ext cx="239080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107,3%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2514" y="4313694"/>
            <a:ext cx="90595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ФОТ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02217" y="4056160"/>
            <a:ext cx="35266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Промышленное производство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567453" y="4319227"/>
            <a:ext cx="352664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Инвестиции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26" y="5006274"/>
            <a:ext cx="3307285" cy="1844397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57" y="5006274"/>
            <a:ext cx="3373802" cy="1844397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7" name="TextBox 16"/>
          <p:cNvSpPr txBox="1"/>
          <p:nvPr/>
        </p:nvSpPr>
        <p:spPr>
          <a:xfrm>
            <a:off x="949236" y="168971"/>
            <a:ext cx="10316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социально-экономического развития 2023-2025 г.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96" y="4995591"/>
            <a:ext cx="3206917" cy="1863954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39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2125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302895" y="810553"/>
            <a:ext cx="7077742" cy="6228045"/>
            <a:chOff x="886" y="355"/>
            <a:chExt cx="3840" cy="337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492" y="2039"/>
              <a:ext cx="673" cy="1597"/>
            </a:xfrm>
            <a:custGeom>
              <a:avLst/>
              <a:gdLst>
                <a:gd name="T0" fmla="*/ 0 w 727"/>
                <a:gd name="T1" fmla="*/ 0 h 1508"/>
                <a:gd name="T2" fmla="*/ 0 w 727"/>
                <a:gd name="T3" fmla="*/ 1508 h 1508"/>
                <a:gd name="T4" fmla="*/ 727 w 727"/>
                <a:gd name="T5" fmla="*/ 722 h 1508"/>
                <a:gd name="T6" fmla="*/ 0 w 727"/>
                <a:gd name="T7" fmla="*/ 0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7" h="1508">
                  <a:moveTo>
                    <a:pt x="0" y="0"/>
                  </a:moveTo>
                  <a:cubicBezTo>
                    <a:pt x="0" y="1508"/>
                    <a:pt x="0" y="1508"/>
                    <a:pt x="0" y="1508"/>
                  </a:cubicBezTo>
                  <a:cubicBezTo>
                    <a:pt x="0" y="1508"/>
                    <a:pt x="535" y="1358"/>
                    <a:pt x="727" y="7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233" y="1631"/>
              <a:ext cx="1493" cy="1280"/>
            </a:xfrm>
            <a:custGeom>
              <a:avLst/>
              <a:gdLst>
                <a:gd name="T0" fmla="*/ 0 w 1339"/>
                <a:gd name="T1" fmla="*/ 3 h 1069"/>
                <a:gd name="T2" fmla="*/ 1067 w 1339"/>
                <a:gd name="T3" fmla="*/ 1069 h 1069"/>
                <a:gd name="T4" fmla="*/ 1025 w 1339"/>
                <a:gd name="T5" fmla="*/ 0 h 1069"/>
                <a:gd name="T6" fmla="*/ 0 w 1339"/>
                <a:gd name="T7" fmla="*/ 3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9" h="1069">
                  <a:moveTo>
                    <a:pt x="0" y="3"/>
                  </a:moveTo>
                  <a:cubicBezTo>
                    <a:pt x="1067" y="1069"/>
                    <a:pt x="1067" y="1069"/>
                    <a:pt x="1067" y="1069"/>
                  </a:cubicBezTo>
                  <a:cubicBezTo>
                    <a:pt x="1067" y="1069"/>
                    <a:pt x="1339" y="585"/>
                    <a:pt x="1025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757" y="749"/>
              <a:ext cx="1552" cy="843"/>
            </a:xfrm>
            <a:custGeom>
              <a:avLst/>
              <a:gdLst>
                <a:gd name="T0" fmla="*/ 0 w 1508"/>
                <a:gd name="T1" fmla="*/ 727 h 727"/>
                <a:gd name="T2" fmla="*/ 1508 w 1508"/>
                <a:gd name="T3" fmla="*/ 727 h 727"/>
                <a:gd name="T4" fmla="*/ 722 w 1508"/>
                <a:gd name="T5" fmla="*/ 0 h 727"/>
                <a:gd name="T6" fmla="*/ 0 w 1508"/>
                <a:gd name="T7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8" h="727">
                  <a:moveTo>
                    <a:pt x="0" y="727"/>
                  </a:moveTo>
                  <a:cubicBezTo>
                    <a:pt x="1508" y="727"/>
                    <a:pt x="1508" y="727"/>
                    <a:pt x="1508" y="727"/>
                  </a:cubicBezTo>
                  <a:cubicBezTo>
                    <a:pt x="1508" y="727"/>
                    <a:pt x="1358" y="192"/>
                    <a:pt x="722" y="0"/>
                  </a:cubicBezTo>
                  <a:lnTo>
                    <a:pt x="0" y="7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351" y="355"/>
              <a:ext cx="1236" cy="1452"/>
            </a:xfrm>
            <a:custGeom>
              <a:avLst/>
              <a:gdLst>
                <a:gd name="T0" fmla="*/ 3 w 1070"/>
                <a:gd name="T1" fmla="*/ 1338 h 1338"/>
                <a:gd name="T2" fmla="*/ 1070 w 1070"/>
                <a:gd name="T3" fmla="*/ 272 h 1338"/>
                <a:gd name="T4" fmla="*/ 0 w 1070"/>
                <a:gd name="T5" fmla="*/ 314 h 1338"/>
                <a:gd name="T6" fmla="*/ 3 w 1070"/>
                <a:gd name="T7" fmla="*/ 133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338">
                  <a:moveTo>
                    <a:pt x="3" y="1338"/>
                  </a:moveTo>
                  <a:cubicBezTo>
                    <a:pt x="1070" y="272"/>
                    <a:pt x="1070" y="272"/>
                    <a:pt x="1070" y="272"/>
                  </a:cubicBezTo>
                  <a:cubicBezTo>
                    <a:pt x="1070" y="272"/>
                    <a:pt x="585" y="0"/>
                    <a:pt x="0" y="314"/>
                  </a:cubicBezTo>
                  <a:lnTo>
                    <a:pt x="3" y="13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381" y="587"/>
              <a:ext cx="878" cy="1696"/>
            </a:xfrm>
            <a:custGeom>
              <a:avLst/>
              <a:gdLst>
                <a:gd name="T0" fmla="*/ 727 w 727"/>
                <a:gd name="T1" fmla="*/ 1508 h 1508"/>
                <a:gd name="T2" fmla="*/ 727 w 727"/>
                <a:gd name="T3" fmla="*/ 0 h 1508"/>
                <a:gd name="T4" fmla="*/ 0 w 727"/>
                <a:gd name="T5" fmla="*/ 786 h 1508"/>
                <a:gd name="T6" fmla="*/ 727 w 727"/>
                <a:gd name="T7" fmla="*/ 1508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7" h="1508">
                  <a:moveTo>
                    <a:pt x="727" y="1508"/>
                  </a:moveTo>
                  <a:cubicBezTo>
                    <a:pt x="727" y="0"/>
                    <a:pt x="727" y="0"/>
                    <a:pt x="727" y="0"/>
                  </a:cubicBezTo>
                  <a:cubicBezTo>
                    <a:pt x="727" y="0"/>
                    <a:pt x="192" y="150"/>
                    <a:pt x="0" y="786"/>
                  </a:cubicBezTo>
                  <a:lnTo>
                    <a:pt x="727" y="15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886" y="1397"/>
              <a:ext cx="1641" cy="1292"/>
            </a:xfrm>
            <a:custGeom>
              <a:avLst/>
              <a:gdLst>
                <a:gd name="T0" fmla="*/ 1338 w 1338"/>
                <a:gd name="T1" fmla="*/ 1066 h 1069"/>
                <a:gd name="T2" fmla="*/ 272 w 1338"/>
                <a:gd name="T3" fmla="*/ 0 h 1069"/>
                <a:gd name="T4" fmla="*/ 314 w 1338"/>
                <a:gd name="T5" fmla="*/ 1069 h 1069"/>
                <a:gd name="T6" fmla="*/ 1338 w 1338"/>
                <a:gd name="T7" fmla="*/ 1066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8" h="1069">
                  <a:moveTo>
                    <a:pt x="1338" y="106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72" y="0"/>
                    <a:pt x="0" y="484"/>
                    <a:pt x="314" y="1069"/>
                  </a:cubicBezTo>
                  <a:lnTo>
                    <a:pt x="1338" y="10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305" y="2727"/>
              <a:ext cx="1695" cy="853"/>
            </a:xfrm>
            <a:custGeom>
              <a:avLst/>
              <a:gdLst>
                <a:gd name="T0" fmla="*/ 1508 w 1508"/>
                <a:gd name="T1" fmla="*/ 0 h 727"/>
                <a:gd name="T2" fmla="*/ 0 w 1508"/>
                <a:gd name="T3" fmla="*/ 0 h 727"/>
                <a:gd name="T4" fmla="*/ 786 w 1508"/>
                <a:gd name="T5" fmla="*/ 727 h 727"/>
                <a:gd name="T6" fmla="*/ 1508 w 1508"/>
                <a:gd name="T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8" h="727">
                  <a:moveTo>
                    <a:pt x="15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50" y="535"/>
                    <a:pt x="786" y="727"/>
                  </a:cubicBezTo>
                  <a:lnTo>
                    <a:pt x="1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459" y="2283"/>
              <a:ext cx="950" cy="1451"/>
            </a:xfrm>
            <a:custGeom>
              <a:avLst/>
              <a:gdLst>
                <a:gd name="T0" fmla="*/ 1066 w 1070"/>
                <a:gd name="T1" fmla="*/ 0 h 1338"/>
                <a:gd name="T2" fmla="*/ 0 w 1070"/>
                <a:gd name="T3" fmla="*/ 1066 h 1338"/>
                <a:gd name="T4" fmla="*/ 1070 w 1070"/>
                <a:gd name="T5" fmla="*/ 1024 h 1338"/>
                <a:gd name="T6" fmla="*/ 1066 w 1070"/>
                <a:gd name="T7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338">
                  <a:moveTo>
                    <a:pt x="1066" y="0"/>
                  </a:moveTo>
                  <a:cubicBezTo>
                    <a:pt x="0" y="1066"/>
                    <a:pt x="0" y="1066"/>
                    <a:pt x="0" y="1066"/>
                  </a:cubicBezTo>
                  <a:cubicBezTo>
                    <a:pt x="0" y="1066"/>
                    <a:pt x="484" y="1338"/>
                    <a:pt x="1070" y="1024"/>
                  </a:cubicBezTo>
                  <a:lnTo>
                    <a:pt x="10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F4737F0-579F-4512-9950-B876AE4AA0FA}"/>
              </a:ext>
            </a:extLst>
          </p:cNvPr>
          <p:cNvSpPr txBox="1"/>
          <p:nvPr/>
        </p:nvSpPr>
        <p:spPr>
          <a:xfrm>
            <a:off x="5201497" y="3586949"/>
            <a:ext cx="164694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1048,1</a:t>
            </a:r>
            <a:endParaRPr kumimoji="0" lang="en-GB" sz="3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9236" y="168971"/>
            <a:ext cx="10316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и неналоговых доходов бюджета на 2025 год. в млн. руб.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DC4F3A-B717-45F2-9F75-9AFEBCE99F19}"/>
              </a:ext>
            </a:extLst>
          </p:cNvPr>
          <p:cNvSpPr txBox="1"/>
          <p:nvPr/>
        </p:nvSpPr>
        <p:spPr>
          <a:xfrm>
            <a:off x="6833114" y="4879962"/>
            <a:ext cx="1967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Прочие налоговые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44,5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C4F3A-B717-45F2-9F75-9AFEBCE99F19}"/>
              </a:ext>
            </a:extLst>
          </p:cNvPr>
          <p:cNvSpPr txBox="1"/>
          <p:nvPr/>
        </p:nvSpPr>
        <p:spPr>
          <a:xfrm>
            <a:off x="4941297" y="1362983"/>
            <a:ext cx="160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НФДЛ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</a:rPr>
              <a:t>881,9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DC4F3A-B717-45F2-9F75-9AFEBCE99F19}"/>
              </a:ext>
            </a:extLst>
          </p:cNvPr>
          <p:cNvSpPr txBox="1"/>
          <p:nvPr/>
        </p:nvSpPr>
        <p:spPr>
          <a:xfrm>
            <a:off x="2721292" y="3685957"/>
            <a:ext cx="1609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Аренда имущества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0,5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DC4F3A-B717-45F2-9F75-9AFEBCE99F19}"/>
              </a:ext>
            </a:extLst>
          </p:cNvPr>
          <p:cNvSpPr txBox="1"/>
          <p:nvPr/>
        </p:nvSpPr>
        <p:spPr>
          <a:xfrm>
            <a:off x="6515124" y="2047056"/>
            <a:ext cx="160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ПАТЕНТ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 18,5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DC4F3A-B717-45F2-9F75-9AFEBCE99F19}"/>
              </a:ext>
            </a:extLst>
          </p:cNvPr>
          <p:cNvSpPr txBox="1"/>
          <p:nvPr/>
        </p:nvSpPr>
        <p:spPr>
          <a:xfrm>
            <a:off x="3546280" y="2259421"/>
            <a:ext cx="1609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Аренда земли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</a:rPr>
              <a:t>16,9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DC4F3A-B717-45F2-9F75-9AFEBCE99F19}"/>
              </a:ext>
            </a:extLst>
          </p:cNvPr>
          <p:cNvSpPr txBox="1"/>
          <p:nvPr/>
        </p:nvSpPr>
        <p:spPr>
          <a:xfrm>
            <a:off x="5379316" y="5520184"/>
            <a:ext cx="1788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Прочие неналоговые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 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3,2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DC4F3A-B717-45F2-9F75-9AFEBCE99F19}"/>
              </a:ext>
            </a:extLst>
          </p:cNvPr>
          <p:cNvSpPr txBox="1"/>
          <p:nvPr/>
        </p:nvSpPr>
        <p:spPr>
          <a:xfrm>
            <a:off x="3718277" y="5341809"/>
            <a:ext cx="1609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Продажа активов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2,6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DC4F3A-B717-45F2-9F75-9AFEBCE99F19}"/>
              </a:ext>
            </a:extLst>
          </p:cNvPr>
          <p:cNvSpPr txBox="1"/>
          <p:nvPr/>
        </p:nvSpPr>
        <p:spPr>
          <a:xfrm>
            <a:off x="7309914" y="3274216"/>
            <a:ext cx="160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УСН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80,0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3363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963B573-12D8-4C59-BB00-19ACF37E5492}"/>
              </a:ext>
            </a:extLst>
          </p:cNvPr>
          <p:cNvGrpSpPr/>
          <p:nvPr/>
        </p:nvGrpSpPr>
        <p:grpSpPr>
          <a:xfrm>
            <a:off x="1565165" y="1271531"/>
            <a:ext cx="2630294" cy="5056070"/>
            <a:chOff x="3178813" y="1322178"/>
            <a:chExt cx="2793414" cy="4236505"/>
          </a:xfrm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Flowchart: Decision 2">
              <a:extLst>
                <a:ext uri="{FF2B5EF4-FFF2-40B4-BE49-F238E27FC236}">
                  <a16:creationId xmlns:a16="http://schemas.microsoft.com/office/drawing/2014/main" id="{007BE6A0-D559-4A09-9635-84EA3D972A14}"/>
                </a:ext>
              </a:extLst>
            </p:cNvPr>
            <p:cNvSpPr/>
            <p:nvPr/>
          </p:nvSpPr>
          <p:spPr>
            <a:xfrm>
              <a:off x="3178815" y="1322178"/>
              <a:ext cx="1848091" cy="659757"/>
            </a:xfrm>
            <a:prstGeom prst="flowChartDecisi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E78B747-341E-43D5-975B-3D1F1E9903E4}"/>
                </a:ext>
              </a:extLst>
            </p:cNvPr>
            <p:cNvSpPr/>
            <p:nvPr/>
          </p:nvSpPr>
          <p:spPr>
            <a:xfrm rot="5400000">
              <a:off x="1863098" y="2967771"/>
              <a:ext cx="3553890" cy="922459"/>
            </a:xfrm>
            <a:prstGeom prst="parallelogram">
              <a:avLst>
                <a:gd name="adj" fmla="val 3577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B5E40382-683D-4101-9490-5A9049DC6272}"/>
                </a:ext>
              </a:extLst>
            </p:cNvPr>
            <p:cNvSpPr/>
            <p:nvPr/>
          </p:nvSpPr>
          <p:spPr>
            <a:xfrm rot="5400000" flipV="1">
              <a:off x="2785561" y="2967771"/>
              <a:ext cx="3553890" cy="922464"/>
            </a:xfrm>
            <a:prstGeom prst="parallelogram">
              <a:avLst>
                <a:gd name="adj" fmla="val 3577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lowchart: Decision 15">
              <a:extLst>
                <a:ext uri="{FF2B5EF4-FFF2-40B4-BE49-F238E27FC236}">
                  <a16:creationId xmlns:a16="http://schemas.microsoft.com/office/drawing/2014/main" id="{B3D107B5-97F5-451A-9254-A39ADDE2FFE7}"/>
                </a:ext>
              </a:extLst>
            </p:cNvPr>
            <p:cNvSpPr/>
            <p:nvPr/>
          </p:nvSpPr>
          <p:spPr>
            <a:xfrm>
              <a:off x="4124136" y="2744283"/>
              <a:ext cx="1848091" cy="659757"/>
            </a:xfrm>
            <a:prstGeom prst="flowChartDecis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54017EDC-78C6-45A9-A494-0C8C44FE25F4}"/>
                </a:ext>
              </a:extLst>
            </p:cNvPr>
            <p:cNvSpPr/>
            <p:nvPr/>
          </p:nvSpPr>
          <p:spPr>
            <a:xfrm rot="5400000">
              <a:off x="3343103" y="3847571"/>
              <a:ext cx="2484519" cy="922459"/>
            </a:xfrm>
            <a:prstGeom prst="parallelogram">
              <a:avLst>
                <a:gd name="adj" fmla="val 3577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09018D45-9111-4AAF-92A9-8392CA3F5A52}"/>
                </a:ext>
              </a:extLst>
            </p:cNvPr>
            <p:cNvSpPr/>
            <p:nvPr/>
          </p:nvSpPr>
          <p:spPr>
            <a:xfrm rot="5400000" flipV="1">
              <a:off x="4265568" y="3855192"/>
              <a:ext cx="2484518" cy="922464"/>
            </a:xfrm>
            <a:prstGeom prst="parallelogram">
              <a:avLst>
                <a:gd name="adj" fmla="val 357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9DA5B5DA-42BE-4D68-A5AE-36005AB111A0}"/>
              </a:ext>
            </a:extLst>
          </p:cNvPr>
          <p:cNvSpPr/>
          <p:nvPr/>
        </p:nvSpPr>
        <p:spPr>
          <a:xfrm>
            <a:off x="4169397" y="1438852"/>
            <a:ext cx="1877876" cy="5063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FFFFFF"/>
                </a:solidFill>
                <a:latin typeface="Calibri" panose="020F0502020204030204"/>
              </a:rPr>
              <a:t>2025 прогноз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3BBDDCC-5A35-42F8-949B-2D785F229D52}"/>
              </a:ext>
            </a:extLst>
          </p:cNvPr>
          <p:cNvSpPr/>
          <p:nvPr/>
        </p:nvSpPr>
        <p:spPr>
          <a:xfrm>
            <a:off x="4247912" y="3463711"/>
            <a:ext cx="1877876" cy="506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lang="ru-RU" sz="1400" b="1" noProof="0" dirty="0">
                <a:solidFill>
                  <a:srgbClr val="FFFFFF"/>
                </a:solidFill>
                <a:latin typeface="Calibri" panose="020F0502020204030204"/>
              </a:rPr>
              <a:t>3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отчет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A68B7B5-DDE3-4E6B-AC15-A4E98B1CE98A}"/>
              </a:ext>
            </a:extLst>
          </p:cNvPr>
          <p:cNvSpPr/>
          <p:nvPr/>
        </p:nvSpPr>
        <p:spPr>
          <a:xfrm>
            <a:off x="4195459" y="2355427"/>
            <a:ext cx="1877876" cy="5291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</a:rPr>
              <a:t>20</a:t>
            </a:r>
            <a:r>
              <a:rPr lang="en-US" sz="1400" b="1" dirty="0">
                <a:solidFill>
                  <a:srgbClr val="FFFFFF"/>
                </a:solidFill>
              </a:rPr>
              <a:t>2</a:t>
            </a:r>
            <a:r>
              <a:rPr lang="ru-RU" sz="1400" b="1" dirty="0">
                <a:solidFill>
                  <a:srgbClr val="FFFFFF"/>
                </a:solidFill>
              </a:rPr>
              <a:t>4 оценка</a:t>
            </a:r>
            <a:endParaRPr lang="en-US" sz="1400" b="1" dirty="0">
              <a:solidFill>
                <a:srgbClr val="FFFF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9236" y="168971"/>
            <a:ext cx="10316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поступлений налога на доходы физических лиц 2023-2025 г. в млн. руб.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1196" y="2118604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881,9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36277" y="3892067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788,7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447" y="3892067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64,7</a:t>
            </a:r>
          </a:p>
        </p:txBody>
      </p:sp>
      <p:sp>
        <p:nvSpPr>
          <p:cNvPr id="40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76" y="4363005"/>
            <a:ext cx="4473249" cy="251339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0" y="1438852"/>
            <a:ext cx="4452087" cy="2924153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2" name="Flowchart: Decision 15">
            <a:extLst>
              <a:ext uri="{FF2B5EF4-FFF2-40B4-BE49-F238E27FC236}">
                <a16:creationId xmlns:a16="http://schemas.microsoft.com/office/drawing/2014/main" id="{B3D107B5-97F5-451A-9254-A39ADDE2FFE7}"/>
              </a:ext>
            </a:extLst>
          </p:cNvPr>
          <p:cNvSpPr/>
          <p:nvPr/>
        </p:nvSpPr>
        <p:spPr>
          <a:xfrm>
            <a:off x="669018" y="3012178"/>
            <a:ext cx="1740173" cy="787389"/>
          </a:xfrm>
          <a:prstGeom prst="flowChartDecision">
            <a:avLst/>
          </a:prstGeom>
          <a:solidFill>
            <a:srgbClr val="C2C923"/>
          </a:solidFill>
          <a:ln>
            <a:noFill/>
          </a:ln>
          <a:effectLst>
            <a:outerShdw sx="63000" sy="63000" algn="ctr" rotWithShape="0">
              <a:schemeClr val="tx2">
                <a:lumMod val="95000"/>
                <a:lumOff val="5000"/>
                <a:alpha val="90000"/>
              </a:schemeClr>
            </a:outerShdw>
            <a:reflection blurRad="50800" endPos="64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arallelogram 16">
            <a:extLst>
              <a:ext uri="{FF2B5EF4-FFF2-40B4-BE49-F238E27FC236}">
                <a16:creationId xmlns:a16="http://schemas.microsoft.com/office/drawing/2014/main" id="{54017EDC-78C6-45A9-A494-0C8C44FE25F4}"/>
              </a:ext>
            </a:extLst>
          </p:cNvPr>
          <p:cNvSpPr/>
          <p:nvPr/>
        </p:nvSpPr>
        <p:spPr>
          <a:xfrm rot="5400000">
            <a:off x="-379267" y="4440515"/>
            <a:ext cx="2965157" cy="868592"/>
          </a:xfrm>
          <a:prstGeom prst="parallelogram">
            <a:avLst>
              <a:gd name="adj" fmla="val 35771"/>
            </a:avLst>
          </a:prstGeom>
          <a:solidFill>
            <a:srgbClr val="C2C923"/>
          </a:solidFill>
          <a:ln>
            <a:noFill/>
          </a:ln>
          <a:effectLst>
            <a:outerShdw blurRad="1003300" dir="11520000" algn="ctr" rotWithShape="0">
              <a:schemeClr val="bg2">
                <a:lumMod val="10000"/>
                <a:alpha val="91000"/>
              </a:schemeClr>
            </a:outerShdw>
          </a:effectLst>
          <a:scene3d>
            <a:camera prst="orthographicFront"/>
            <a:lightRig rig="threePt" dir="t"/>
          </a:scene3d>
          <a:sp3d extrusionH="139700" prstMaterial="metal">
            <a:extrusionClr>
              <a:schemeClr val="tx2">
                <a:lumMod val="95000"/>
                <a:lumOff val="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Parallelogram 17">
            <a:extLst>
              <a:ext uri="{FF2B5EF4-FFF2-40B4-BE49-F238E27FC236}">
                <a16:creationId xmlns:a16="http://schemas.microsoft.com/office/drawing/2014/main" id="{09018D45-9111-4AAF-92A9-8392CA3F5A52}"/>
              </a:ext>
            </a:extLst>
          </p:cNvPr>
          <p:cNvSpPr/>
          <p:nvPr/>
        </p:nvSpPr>
        <p:spPr>
          <a:xfrm rot="5400000" flipV="1">
            <a:off x="489332" y="4454156"/>
            <a:ext cx="2965156" cy="868597"/>
          </a:xfrm>
          <a:prstGeom prst="parallelogram">
            <a:avLst>
              <a:gd name="adj" fmla="val 35771"/>
            </a:avLst>
          </a:prstGeom>
          <a:solidFill>
            <a:srgbClr val="C2C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3078" y="3929894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858,5</a:t>
            </a:r>
          </a:p>
        </p:txBody>
      </p:sp>
    </p:spTree>
    <p:extLst>
      <p:ext uri="{BB962C8B-B14F-4D97-AF65-F5344CB8AC3E}">
        <p14:creationId xmlns:p14="http://schemas.microsoft.com/office/powerpoint/2010/main" val="571856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5">
    <a:dk1>
      <a:srgbClr val="282F39"/>
    </a:dk1>
    <a:lt1>
      <a:srgbClr val="FFFFFF"/>
    </a:lt1>
    <a:dk2>
      <a:srgbClr val="000000"/>
    </a:dk2>
    <a:lt2>
      <a:srgbClr val="EEEEEE"/>
    </a:lt2>
    <a:accent1>
      <a:srgbClr val="C2C923"/>
    </a:accent1>
    <a:accent2>
      <a:srgbClr val="42AFB6"/>
    </a:accent2>
    <a:accent3>
      <a:srgbClr val="074D67"/>
    </a:accent3>
    <a:accent4>
      <a:srgbClr val="CB1B4A"/>
    </a:accent4>
    <a:accent5>
      <a:srgbClr val="FCB414"/>
    </a:accent5>
    <a:accent6>
      <a:srgbClr val="007A7D"/>
    </a:accent6>
    <a:hlink>
      <a:srgbClr val="1EB7EF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17359</TotalTime>
  <Words>1887</Words>
  <Application>Microsoft Office PowerPoint</Application>
  <PresentationFormat>Широкоэкранный</PresentationFormat>
  <Paragraphs>724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9" baseType="lpstr">
      <vt:lpstr>等线</vt:lpstr>
      <vt:lpstr>微软雅黑</vt:lpstr>
      <vt:lpstr>Arial</vt:lpstr>
      <vt:lpstr>Calibri</vt:lpstr>
      <vt:lpstr>Calibri Light</vt:lpstr>
      <vt:lpstr>Helvetica Light</vt:lpstr>
      <vt:lpstr>MS Sans Serif</vt:lpstr>
      <vt:lpstr>Noto Sans</vt:lpstr>
      <vt:lpstr>Open Sans</vt:lpstr>
      <vt:lpstr>Roboto Regular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chis-raifo5-fo</cp:lastModifiedBy>
  <cp:revision>1402</cp:revision>
  <cp:lastPrinted>2025-02-24T12:17:36Z</cp:lastPrinted>
  <dcterms:created xsi:type="dcterms:W3CDTF">2017-12-05T16:25:52Z</dcterms:created>
  <dcterms:modified xsi:type="dcterms:W3CDTF">2025-02-25T12:51:55Z</dcterms:modified>
</cp:coreProperties>
</file>